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65" r:id="rId2"/>
    <p:sldId id="412" r:id="rId3"/>
    <p:sldId id="416" r:id="rId4"/>
    <p:sldId id="427" r:id="rId5"/>
    <p:sldId id="415" r:id="rId6"/>
    <p:sldId id="426" r:id="rId7"/>
    <p:sldId id="343" r:id="rId8"/>
    <p:sldId id="417" r:id="rId9"/>
    <p:sldId id="359" r:id="rId10"/>
    <p:sldId id="421" r:id="rId11"/>
    <p:sldId id="431" r:id="rId12"/>
    <p:sldId id="429" r:id="rId13"/>
    <p:sldId id="419" r:id="rId14"/>
    <p:sldId id="430" r:id="rId1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9319"/>
    <a:srgbClr val="00133A"/>
    <a:srgbClr val="809DC4"/>
    <a:srgbClr val="002060"/>
    <a:srgbClr val="041A9B"/>
    <a:srgbClr val="FFB840"/>
    <a:srgbClr val="040337"/>
    <a:srgbClr val="E9ED53"/>
    <a:srgbClr val="FFC2A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68686" autoAdjust="0"/>
  </p:normalViewPr>
  <p:slideViewPr>
    <p:cSldViewPr>
      <p:cViewPr varScale="1">
        <p:scale>
          <a:sx n="83" d="100"/>
          <a:sy n="83" d="100"/>
        </p:scale>
        <p:origin x="258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238" cy="465138"/>
          </a:xfrm>
          <a:prstGeom prst="rect">
            <a:avLst/>
          </a:prstGeom>
        </p:spPr>
        <p:txBody>
          <a:bodyPr vert="horz" lIns="91422" tIns="45710" rIns="91422" bIns="45710" rtlCol="0"/>
          <a:lstStyle>
            <a:lvl1pPr algn="l">
              <a:defRPr sz="1200"/>
            </a:lvl1pPr>
          </a:lstStyle>
          <a:p>
            <a:endParaRPr lang="en-US"/>
          </a:p>
        </p:txBody>
      </p:sp>
      <p:sp>
        <p:nvSpPr>
          <p:cNvPr id="3" name="Date Placeholder 2"/>
          <p:cNvSpPr>
            <a:spLocks noGrp="1"/>
          </p:cNvSpPr>
          <p:nvPr>
            <p:ph type="dt" sz="quarter" idx="1"/>
          </p:nvPr>
        </p:nvSpPr>
        <p:spPr>
          <a:xfrm>
            <a:off x="3978277" y="0"/>
            <a:ext cx="3043238" cy="465138"/>
          </a:xfrm>
          <a:prstGeom prst="rect">
            <a:avLst/>
          </a:prstGeom>
        </p:spPr>
        <p:txBody>
          <a:bodyPr vert="horz" lIns="91422" tIns="45710" rIns="91422" bIns="45710" rtlCol="0"/>
          <a:lstStyle>
            <a:lvl1pPr algn="r">
              <a:defRPr sz="1200"/>
            </a:lvl1pPr>
          </a:lstStyle>
          <a:p>
            <a:fld id="{64DA284B-1BF4-42E9-9368-4640F7866082}" type="datetimeFigureOut">
              <a:rPr lang="en-US" smtClean="0"/>
              <a:pPr/>
              <a:t>7/29/2016</a:t>
            </a:fld>
            <a:endParaRPr lang="en-US"/>
          </a:p>
        </p:txBody>
      </p:sp>
      <p:sp>
        <p:nvSpPr>
          <p:cNvPr id="4" name="Footer Placeholder 3"/>
          <p:cNvSpPr>
            <a:spLocks noGrp="1"/>
          </p:cNvSpPr>
          <p:nvPr>
            <p:ph type="ftr" sz="quarter" idx="2"/>
          </p:nvPr>
        </p:nvSpPr>
        <p:spPr>
          <a:xfrm>
            <a:off x="2" y="8842377"/>
            <a:ext cx="3043238" cy="465138"/>
          </a:xfrm>
          <a:prstGeom prst="rect">
            <a:avLst/>
          </a:prstGeom>
        </p:spPr>
        <p:txBody>
          <a:bodyPr vert="horz" lIns="91422" tIns="45710" rIns="91422" bIns="45710" rtlCol="0" anchor="b"/>
          <a:lstStyle>
            <a:lvl1pPr algn="l">
              <a:defRPr sz="1200"/>
            </a:lvl1pPr>
          </a:lstStyle>
          <a:p>
            <a:endParaRPr lang="en-US"/>
          </a:p>
        </p:txBody>
      </p:sp>
      <p:sp>
        <p:nvSpPr>
          <p:cNvPr id="5" name="Slide Number Placeholder 4"/>
          <p:cNvSpPr>
            <a:spLocks noGrp="1"/>
          </p:cNvSpPr>
          <p:nvPr>
            <p:ph type="sldNum" sz="quarter" idx="3"/>
          </p:nvPr>
        </p:nvSpPr>
        <p:spPr>
          <a:xfrm>
            <a:off x="3978277" y="8842377"/>
            <a:ext cx="3043238" cy="465138"/>
          </a:xfrm>
          <a:prstGeom prst="rect">
            <a:avLst/>
          </a:prstGeom>
        </p:spPr>
        <p:txBody>
          <a:bodyPr vert="horz" lIns="91422" tIns="45710" rIns="91422" bIns="45710" rtlCol="0" anchor="b"/>
          <a:lstStyle>
            <a:lvl1pPr algn="r">
              <a:defRPr sz="1200"/>
            </a:lvl1pPr>
          </a:lstStyle>
          <a:p>
            <a:fld id="{11422CA0-C0A1-4038-9186-377D75B42547}" type="slidenum">
              <a:rPr lang="en-US" smtClean="0"/>
              <a:pPr/>
              <a:t>‹#›</a:t>
            </a:fld>
            <a:endParaRPr lang="en-US"/>
          </a:p>
        </p:txBody>
      </p:sp>
    </p:spTree>
    <p:extLst>
      <p:ext uri="{BB962C8B-B14F-4D97-AF65-F5344CB8AC3E}">
        <p14:creationId xmlns:p14="http://schemas.microsoft.com/office/powerpoint/2010/main" val="3082637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2" rIns="93306" bIns="46652" rtlCol="0"/>
          <a:lstStyle>
            <a:lvl1pPr algn="l">
              <a:defRPr sz="1200"/>
            </a:lvl1pPr>
          </a:lstStyle>
          <a:p>
            <a:endParaRPr lang="en-US"/>
          </a:p>
        </p:txBody>
      </p:sp>
      <p:sp>
        <p:nvSpPr>
          <p:cNvPr id="3" name="Date Placeholder 2"/>
          <p:cNvSpPr>
            <a:spLocks noGrp="1"/>
          </p:cNvSpPr>
          <p:nvPr>
            <p:ph type="dt" idx="1"/>
          </p:nvPr>
        </p:nvSpPr>
        <p:spPr>
          <a:xfrm>
            <a:off x="3978134" y="0"/>
            <a:ext cx="3043343" cy="465455"/>
          </a:xfrm>
          <a:prstGeom prst="rect">
            <a:avLst/>
          </a:prstGeom>
        </p:spPr>
        <p:txBody>
          <a:bodyPr vert="horz" lIns="93306" tIns="46652" rIns="93306" bIns="46652" rtlCol="0"/>
          <a:lstStyle>
            <a:lvl1pPr algn="r">
              <a:defRPr sz="1200"/>
            </a:lvl1pPr>
          </a:lstStyle>
          <a:p>
            <a:fld id="{F9033D44-63F7-654B-9351-0CB576BA68E8}" type="datetimeFigureOut">
              <a:rPr lang="en-US" smtClean="0"/>
              <a:pPr/>
              <a:t>7/29/2016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6" tIns="46652" rIns="93306" bIns="46652"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306" tIns="46652" rIns="93306" bIns="46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306" tIns="46652" rIns="93306" bIns="4665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1"/>
            <a:ext cx="3043343" cy="465455"/>
          </a:xfrm>
          <a:prstGeom prst="rect">
            <a:avLst/>
          </a:prstGeom>
        </p:spPr>
        <p:txBody>
          <a:bodyPr vert="horz" lIns="93306" tIns="46652" rIns="93306" bIns="46652" rtlCol="0" anchor="b"/>
          <a:lstStyle>
            <a:lvl1pPr algn="r">
              <a:defRPr sz="1200"/>
            </a:lvl1pPr>
          </a:lstStyle>
          <a:p>
            <a:fld id="{2C44059F-968E-F04A-ACF3-A7141EC4DDB8}" type="slidenum">
              <a:rPr lang="en-US" smtClean="0"/>
              <a:pPr/>
              <a:t>‹#›</a:t>
            </a:fld>
            <a:endParaRPr lang="en-US"/>
          </a:p>
        </p:txBody>
      </p:sp>
    </p:spTree>
    <p:extLst>
      <p:ext uri="{BB962C8B-B14F-4D97-AF65-F5344CB8AC3E}">
        <p14:creationId xmlns:p14="http://schemas.microsoft.com/office/powerpoint/2010/main" val="3043716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200" dirty="0" smtClean="0"/>
              <a:t>Welcome </a:t>
            </a:r>
            <a:r>
              <a:rPr lang="en-US" sz="1200" dirty="0"/>
              <a:t>and introductory remarks:</a:t>
            </a:r>
          </a:p>
          <a:p>
            <a:endParaRPr lang="en-US" sz="1200" dirty="0"/>
          </a:p>
          <a:p>
            <a:pPr marL="171433" indent="-171433">
              <a:buFont typeface="Arial" pitchFamily="34" charset="0"/>
              <a:buChar char="•"/>
            </a:pPr>
            <a:r>
              <a:rPr lang="en-US" sz="1200" dirty="0"/>
              <a:t>Pleased to have this opportunity to </a:t>
            </a:r>
            <a:r>
              <a:rPr lang="en-US" sz="1200" dirty="0" smtClean="0"/>
              <a:t>talk</a:t>
            </a:r>
            <a:r>
              <a:rPr lang="en-US" sz="1200" baseline="0" dirty="0" smtClean="0"/>
              <a:t> with the Voting Faculty</a:t>
            </a:r>
            <a:r>
              <a:rPr lang="en-US" sz="1200" dirty="0" smtClean="0"/>
              <a:t> about </a:t>
            </a:r>
            <a:r>
              <a:rPr lang="en-US" sz="1200" dirty="0"/>
              <a:t>where we are with UB 2020 and our vision for taking it to the next level</a:t>
            </a:r>
            <a:r>
              <a:rPr lang="en-US" sz="1200" dirty="0" smtClean="0"/>
              <a:t>.</a:t>
            </a:r>
          </a:p>
          <a:p>
            <a:pPr marL="0" indent="0">
              <a:buFont typeface="Arial" pitchFamily="34" charset="0"/>
              <a:buNone/>
            </a:pPr>
            <a:endParaRPr lang="en-US" sz="1200" dirty="0" smtClean="0"/>
          </a:p>
          <a:p>
            <a:pPr marL="171433" indent="-171433">
              <a:buFont typeface="Arial" pitchFamily="34" charset="0"/>
              <a:buChar char="•"/>
            </a:pPr>
            <a:r>
              <a:rPr lang="en-US" sz="1200" dirty="0" smtClean="0"/>
              <a:t>The</a:t>
            </a:r>
            <a:r>
              <a:rPr lang="en-US" sz="1200" baseline="0" dirty="0" smtClean="0"/>
              <a:t> objectives we’re pursuing as we realize the UB 2020 vision are closely aligned with the national conversation about higher education today.  I also wanted to take this opportunity to provide you with my sense of the major issues and </a:t>
            </a:r>
            <a:r>
              <a:rPr lang="en-US" sz="1200" b="1" baseline="0" dirty="0" smtClean="0"/>
              <a:t>challenges facing higher </a:t>
            </a:r>
            <a:r>
              <a:rPr lang="en-US" sz="1200" b="1" baseline="0" dirty="0" err="1" smtClean="0"/>
              <a:t>ed</a:t>
            </a:r>
            <a:r>
              <a:rPr lang="en-US" sz="1200" b="1" baseline="0" dirty="0" smtClean="0"/>
              <a:t> at a national and global level (e.g. affordability, access, new modes of educational delivery</a:t>
            </a:r>
            <a:r>
              <a:rPr lang="en-US" sz="1200" baseline="0" dirty="0" smtClean="0"/>
              <a:t>) and how we are working to respond to those issues here at UB.</a:t>
            </a:r>
          </a:p>
          <a:p>
            <a:pPr marL="0" indent="0">
              <a:buFont typeface="Arial" pitchFamily="34" charset="0"/>
              <a:buNone/>
            </a:pPr>
            <a:endParaRPr lang="en-US" sz="1200" baseline="0" dirty="0" smtClean="0"/>
          </a:p>
          <a:p>
            <a:pPr marL="171433" indent="-171433">
              <a:buFont typeface="Arial" pitchFamily="34" charset="0"/>
              <a:buChar char="•"/>
            </a:pPr>
            <a:r>
              <a:rPr lang="en-US" sz="1200" baseline="0" dirty="0" smtClean="0"/>
              <a:t>This a </a:t>
            </a:r>
            <a:r>
              <a:rPr lang="en-US" sz="1200" b="1" baseline="0" dirty="0" smtClean="0"/>
              <a:t>balancing act: </a:t>
            </a:r>
            <a:r>
              <a:rPr lang="en-US" sz="1200" b="0" baseline="0" dirty="0" smtClean="0"/>
              <a:t>Higher </a:t>
            </a:r>
            <a:r>
              <a:rPr lang="en-US" sz="1200" b="0" baseline="0" dirty="0" err="1" smtClean="0"/>
              <a:t>ed</a:t>
            </a:r>
            <a:r>
              <a:rPr lang="en-US" sz="1200" b="0" baseline="0" dirty="0" smtClean="0"/>
              <a:t> is </a:t>
            </a:r>
            <a:r>
              <a:rPr lang="en-US" sz="1200" baseline="0" dirty="0" smtClean="0"/>
              <a:t>struggling with various </a:t>
            </a:r>
            <a:r>
              <a:rPr lang="en-US" sz="1200" b="1" baseline="0" dirty="0" smtClean="0"/>
              <a:t>tensions between growing demands on our nation’s universities and the need to stay true to our academic mission</a:t>
            </a:r>
            <a:r>
              <a:rPr lang="en-US" sz="1200" baseline="0" dirty="0" smtClean="0"/>
              <a:t> and our commitment to excellence:</a:t>
            </a:r>
          </a:p>
          <a:p>
            <a:pPr marL="628633" lvl="1" indent="-171433">
              <a:buFont typeface="Arial" pitchFamily="34" charset="0"/>
              <a:buChar char="•"/>
            </a:pPr>
            <a:r>
              <a:rPr lang="en-US" sz="1200" baseline="0" dirty="0" smtClean="0"/>
              <a:t>How should research universities like UB respond to political demands on higher education, including </a:t>
            </a:r>
            <a:r>
              <a:rPr lang="en-US" sz="1200" b="1" baseline="0" dirty="0" smtClean="0"/>
              <a:t>growing expectations for economic impact</a:t>
            </a:r>
            <a:r>
              <a:rPr lang="en-US" sz="1200" baseline="0" dirty="0" smtClean="0"/>
              <a:t>?</a:t>
            </a:r>
          </a:p>
          <a:p>
            <a:pPr marL="628633" lvl="1" indent="-171433">
              <a:buFont typeface="Arial" pitchFamily="34" charset="0"/>
              <a:buChar char="•"/>
            </a:pPr>
            <a:r>
              <a:rPr lang="en-US" sz="1200" baseline="0" dirty="0" smtClean="0"/>
              <a:t>What are our responsibilities beyond our immediate student community? Beyond our core educational and research mission, how much are we doing—and should we be doing—to ensure an educated citizenry for the 21</a:t>
            </a:r>
            <a:r>
              <a:rPr lang="en-US" sz="1200" baseline="30000" dirty="0" smtClean="0"/>
              <a:t>st</a:t>
            </a:r>
            <a:r>
              <a:rPr lang="en-US" sz="1200" baseline="0" dirty="0" smtClean="0"/>
              <a:t> century global world (e.g. addressing </a:t>
            </a:r>
            <a:r>
              <a:rPr lang="en-US" sz="1200" b="1" baseline="0" dirty="0" smtClean="0"/>
              <a:t>broad social needs for education in literacy, global competence, basic research</a:t>
            </a:r>
            <a:r>
              <a:rPr lang="en-US" sz="1200" baseline="0" dirty="0" smtClean="0"/>
              <a:t>)?</a:t>
            </a:r>
          </a:p>
          <a:p>
            <a:pPr marL="628633" lvl="1" indent="-171433">
              <a:buFont typeface="Arial" pitchFamily="34" charset="0"/>
              <a:buChar char="•"/>
            </a:pPr>
            <a:r>
              <a:rPr lang="en-US" sz="1200" baseline="0" dirty="0" smtClean="0"/>
              <a:t>Should universities do more to defend and explain our </a:t>
            </a:r>
            <a:r>
              <a:rPr lang="en-US" sz="1200" b="1" baseline="0" dirty="0" smtClean="0"/>
              <a:t>societal relevance and critical value</a:t>
            </a:r>
            <a:r>
              <a:rPr lang="en-US" sz="1200" baseline="0" dirty="0" smtClean="0"/>
              <a:t> in contributing to the public good? What is the role for our faculty in this regard?</a:t>
            </a:r>
            <a:endParaRPr lang="en-US" sz="1200" dirty="0"/>
          </a:p>
          <a:p>
            <a:pPr lvl="0">
              <a:buFont typeface="Arial"/>
              <a:buNone/>
            </a:pPr>
            <a:endParaRPr lang="en-US" sz="1200" baseline="0" dirty="0" smtClean="0"/>
          </a:p>
        </p:txBody>
      </p:sp>
      <p:sp>
        <p:nvSpPr>
          <p:cNvPr id="4" name="Slide Number Placeholder 3"/>
          <p:cNvSpPr>
            <a:spLocks noGrp="1"/>
          </p:cNvSpPr>
          <p:nvPr>
            <p:ph type="sldNum" sz="quarter" idx="10"/>
          </p:nvPr>
        </p:nvSpPr>
        <p:spPr/>
        <p:txBody>
          <a:bodyPr/>
          <a:lstStyle/>
          <a:p>
            <a:fld id="{2C44059F-968E-F04A-ACF3-A7141EC4DDB8}" type="slidenum">
              <a:rPr lang="en-US" smtClean="0"/>
              <a:pPr/>
              <a:t>1</a:t>
            </a:fld>
            <a:endParaRPr lang="en-US"/>
          </a:p>
        </p:txBody>
      </p:sp>
    </p:spTree>
    <p:extLst>
      <p:ext uri="{BB962C8B-B14F-4D97-AF65-F5344CB8AC3E}">
        <p14:creationId xmlns:p14="http://schemas.microsoft.com/office/powerpoint/2010/main" val="55281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u="sng" dirty="0" smtClean="0"/>
              <a:t>Notes and for your reference:</a:t>
            </a:r>
          </a:p>
          <a:p>
            <a:pPr lvl="0"/>
            <a:endParaRPr lang="en-US" dirty="0" smtClean="0"/>
          </a:p>
          <a:p>
            <a:pPr lvl="0"/>
            <a:r>
              <a:rPr lang="en-US" dirty="0" smtClean="0"/>
              <a:t>Building the climate for excellence—all in a little over a year</a:t>
            </a:r>
          </a:p>
          <a:p>
            <a:pPr marL="228576" indent="-228576">
              <a:buAutoNum type="arabicPeriod"/>
            </a:pPr>
            <a:r>
              <a:rPr lang="en-US" dirty="0" smtClean="0"/>
              <a:t>Greiner Hall</a:t>
            </a:r>
          </a:p>
          <a:p>
            <a:pPr marL="228576" indent="-228576">
              <a:buAutoNum type="arabicPeriod"/>
            </a:pPr>
            <a:r>
              <a:rPr lang="en-US" dirty="0" smtClean="0"/>
              <a:t>Solar Strand</a:t>
            </a:r>
            <a:endParaRPr lang="en-US" sz="1100" dirty="0" smtClean="0"/>
          </a:p>
          <a:p>
            <a:pPr marL="228576" indent="-228576">
              <a:buAutoNum type="arabicPeriod"/>
            </a:pPr>
            <a:r>
              <a:rPr lang="en-US" dirty="0" smtClean="0"/>
              <a:t>Davis Hall </a:t>
            </a:r>
            <a:endParaRPr lang="en-US" sz="1100" dirty="0" smtClean="0"/>
          </a:p>
          <a:p>
            <a:pPr marL="228576" indent="-228576">
              <a:buAutoNum type="arabicPeriod"/>
            </a:pPr>
            <a:r>
              <a:rPr lang="en-US" dirty="0" smtClean="0"/>
              <a:t>Clinical and Translational Research Center</a:t>
            </a:r>
            <a:endParaRPr lang="en-US" sz="1100" dirty="0" smtClean="0"/>
          </a:p>
          <a:p>
            <a:pPr marL="228576" indent="-228576">
              <a:buAutoNum type="arabicPeriod"/>
            </a:pPr>
            <a:r>
              <a:rPr lang="en-US" dirty="0" err="1" smtClean="0"/>
              <a:t>Kapoor</a:t>
            </a:r>
            <a:r>
              <a:rPr lang="en-US" dirty="0" smtClean="0"/>
              <a:t> Hall</a:t>
            </a:r>
          </a:p>
          <a:p>
            <a:pPr marL="228576" indent="-228576">
              <a:buAutoNum type="arabicPeriod"/>
            </a:pPr>
            <a:r>
              <a:rPr lang="en-US" dirty="0" smtClean="0"/>
              <a:t>Culinary Crossroads Center (</a:t>
            </a:r>
            <a:r>
              <a:rPr lang="en-US" sz="1100" dirty="0" smtClean="0"/>
              <a:t>Re-opening of revitalized Red Jacket dining hall)</a:t>
            </a:r>
          </a:p>
          <a:p>
            <a:endParaRPr lang="en-US" sz="1100" dirty="0" smtClean="0"/>
          </a:p>
          <a:p>
            <a:r>
              <a:rPr lang="en-US" sz="1100" dirty="0" smtClean="0"/>
              <a:t>Forthcoming: Educational Opportunity Center: Spring 2013</a:t>
            </a:r>
          </a:p>
          <a:p>
            <a:endParaRPr lang="en-US" sz="1100"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10</a:t>
            </a:fld>
            <a:endParaRPr lang="en-US"/>
          </a:p>
        </p:txBody>
      </p:sp>
    </p:spTree>
    <p:extLst>
      <p:ext uri="{BB962C8B-B14F-4D97-AF65-F5344CB8AC3E}">
        <p14:creationId xmlns:p14="http://schemas.microsoft.com/office/powerpoint/2010/main" val="383216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dirty="0" smtClean="0"/>
              <a:t>UB is earning</a:t>
            </a:r>
            <a:r>
              <a:rPr lang="en-US" baseline="0" dirty="0" smtClean="0"/>
              <a:t> </a:t>
            </a:r>
            <a:r>
              <a:rPr lang="en-US" b="1" baseline="0" dirty="0" smtClean="0"/>
              <a:t>national attention for the model provided by our medical school relocation downtown</a:t>
            </a:r>
            <a:r>
              <a:rPr lang="en-US" baseline="0" dirty="0" smtClean="0"/>
              <a:t>.  </a:t>
            </a:r>
            <a:r>
              <a:rPr lang="en-US" dirty="0" smtClean="0"/>
              <a:t>I know that</a:t>
            </a:r>
            <a:r>
              <a:rPr lang="en-US" baseline="0" dirty="0" smtClean="0"/>
              <a:t> many of you are especially interested in the progress of this effort, which will have a tremendous impact not only on those of you engaged in the health sciences schools, but across the university. We are making exciting progress:</a:t>
            </a:r>
          </a:p>
          <a:p>
            <a:pPr marL="171450" lvl="0" indent="-171450">
              <a:buFont typeface="Arial" pitchFamily="34" charset="0"/>
              <a:buChar char="•"/>
            </a:pPr>
            <a:r>
              <a:rPr lang="en-US" b="1" baseline="0" dirty="0" smtClean="0"/>
              <a:t>Engaged HOK</a:t>
            </a:r>
            <a:r>
              <a:rPr lang="en-US" baseline="0" dirty="0" smtClean="0"/>
              <a:t>, an internationally renowned architectural firm; working together to finalize an innovative design for the building  </a:t>
            </a:r>
            <a:r>
              <a:rPr lang="en-US" b="1" baseline="0" dirty="0" smtClean="0"/>
              <a:t>(NOTE: the image on the slide is only a preliminary concept, not the actual design).</a:t>
            </a:r>
          </a:p>
          <a:p>
            <a:pPr marL="171450" lvl="0" indent="-171450">
              <a:buFont typeface="Arial" pitchFamily="34" charset="0"/>
              <a:buChar char="•"/>
            </a:pPr>
            <a:r>
              <a:rPr lang="en-US" baseline="0" dirty="0" smtClean="0"/>
              <a:t>Steadily moving forward with </a:t>
            </a:r>
            <a:r>
              <a:rPr lang="en-US" b="1" baseline="0" dirty="0" smtClean="0"/>
              <a:t>land acquisition</a:t>
            </a:r>
            <a:r>
              <a:rPr lang="en-US" baseline="0" dirty="0" smtClean="0"/>
              <a:t> for the downtown site</a:t>
            </a:r>
          </a:p>
          <a:p>
            <a:pPr marL="171450" lvl="0" indent="-171450">
              <a:buFont typeface="Arial" pitchFamily="34" charset="0"/>
              <a:buChar char="•"/>
            </a:pPr>
            <a:r>
              <a:rPr lang="en-US" baseline="0" dirty="0" smtClean="0"/>
              <a:t>On track to </a:t>
            </a:r>
            <a:r>
              <a:rPr lang="en-US" b="1" baseline="0" dirty="0" smtClean="0"/>
              <a:t>break ground in September 2013.</a:t>
            </a:r>
          </a:p>
          <a:p>
            <a:pPr lvl="0"/>
            <a:endParaRPr lang="en-US" baseline="0" dirty="0" smtClean="0"/>
          </a:p>
          <a:p>
            <a:pPr lvl="0"/>
            <a:r>
              <a:rPr lang="en-US" dirty="0" smtClean="0"/>
              <a:t>A world-class integrated academic medical center downtown, located in close</a:t>
            </a:r>
            <a:r>
              <a:rPr lang="en-US" baseline="0" dirty="0" smtClean="0"/>
              <a:t> proximity to our city’s hospitals and health care partners,</a:t>
            </a:r>
            <a:r>
              <a:rPr lang="en-US" dirty="0" smtClean="0"/>
              <a:t> </a:t>
            </a:r>
            <a:r>
              <a:rPr lang="en-US" sz="800" dirty="0" smtClean="0"/>
              <a:t> </a:t>
            </a:r>
            <a:r>
              <a:rPr lang="en-US" dirty="0" smtClean="0"/>
              <a:t>will:</a:t>
            </a:r>
            <a:endParaRPr lang="en-US" sz="1100" dirty="0" smtClean="0"/>
          </a:p>
          <a:p>
            <a:pPr marL="171433" indent="-171433">
              <a:buFont typeface="Arial" pitchFamily="34" charset="0"/>
              <a:buChar char="•"/>
            </a:pPr>
            <a:r>
              <a:rPr lang="en-US" dirty="0" smtClean="0"/>
              <a:t>Enhance clinical education and training opportunities for our students by full</a:t>
            </a:r>
            <a:r>
              <a:rPr lang="en-US" baseline="0" dirty="0" smtClean="0"/>
              <a:t>y leveraging the vast health care resources the city provides</a:t>
            </a:r>
            <a:endParaRPr lang="en-US" sz="1100" dirty="0" smtClean="0"/>
          </a:p>
          <a:p>
            <a:pPr marL="171433" indent="-171433">
              <a:buFont typeface="Arial" pitchFamily="34" charset="0"/>
              <a:buChar char="•"/>
            </a:pPr>
            <a:r>
              <a:rPr lang="en-US" dirty="0" smtClean="0"/>
              <a:t>Greatly improve the quality of healthcare for our community </a:t>
            </a:r>
          </a:p>
          <a:p>
            <a:pPr marL="171433" indent="-171433">
              <a:buFont typeface="Arial" pitchFamily="34" charset="0"/>
              <a:buChar char="•"/>
            </a:pPr>
            <a:r>
              <a:rPr lang="en-US" dirty="0" smtClean="0"/>
              <a:t>Leverage existing synergies and state investment in downtown hospitals and research institutions and develop new health care partnerships</a:t>
            </a:r>
            <a:endParaRPr lang="en-US" sz="1100" dirty="0" smtClean="0"/>
          </a:p>
          <a:p>
            <a:pPr marL="171433" indent="-171433">
              <a:buFont typeface="Arial" pitchFamily="34" charset="0"/>
              <a:buChar char="•"/>
            </a:pPr>
            <a:r>
              <a:rPr lang="en-US" dirty="0" smtClean="0"/>
              <a:t>Act as a catalyst for commercialization and technology transfer, substantially growing high-tech business and industry in the area.</a:t>
            </a:r>
          </a:p>
          <a:p>
            <a:pPr marL="171433" indent="-171433">
              <a:buFont typeface="Arial" pitchFamily="34" charset="0"/>
              <a:buChar char="•"/>
            </a:pPr>
            <a:r>
              <a:rPr lang="en-US" sz="1100" dirty="0" smtClean="0"/>
              <a:t>Establish UB and Buffalo as a renowned destination for state-of-the-art health care, and eliminate the need for Western New Yorkers to seek specialized medical care out of town</a:t>
            </a:r>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0978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itchFamily="34" charset="0"/>
              <a:buChar char="•"/>
            </a:pPr>
            <a:r>
              <a:rPr lang="en-US" dirty="0" smtClean="0"/>
              <a:t>Like universities across the nation, UB is increasingly called on to play a key role in driving economic development.  This</a:t>
            </a:r>
            <a:r>
              <a:rPr lang="en-US" baseline="0" dirty="0" smtClean="0"/>
              <a:t> is a complex issue.  On the one hand, state funding hinges on our ability to justify our relevance in terms of job creation and economic impact.  But our societal obligation goes much deeper—as a public research university, we have an inherent responsibility to advance the public good.  We have an ethical obligation to enrich our community-economically, socially, and culturally.  Our economic impact is not just a matter of job numbers and dollars spent.  And educating people for success in this economy is more than a matter of training them for specific jobs—it is about preparing students to be thoughtful leaders in a global knowledge economy.</a:t>
            </a:r>
          </a:p>
          <a:p>
            <a:pPr marL="0" indent="0">
              <a:buFont typeface="Arial" pitchFamily="34" charset="0"/>
              <a:buNone/>
            </a:pPr>
            <a:endParaRPr lang="en-US" dirty="0" smtClean="0"/>
          </a:p>
          <a:p>
            <a:pPr marL="171450" indent="-171450">
              <a:buFont typeface="Arial" pitchFamily="34" charset="0"/>
              <a:buChar char="•"/>
            </a:pPr>
            <a:r>
              <a:rPr lang="en-US" dirty="0" smtClean="0"/>
              <a:t>UB</a:t>
            </a:r>
            <a:r>
              <a:rPr lang="en-US" baseline="0" dirty="0" smtClean="0"/>
              <a:t> recognizes that building a thriving knowledge based economy depends on ensuring equitable access to the benefits and opportunities that come with it.  We are e</a:t>
            </a:r>
            <a:r>
              <a:rPr lang="en-US" dirty="0" smtClean="0"/>
              <a:t>ngaging with our community partners to do</a:t>
            </a:r>
            <a:r>
              <a:rPr lang="en-US" baseline="0" dirty="0" smtClean="0"/>
              <a:t> just that:</a:t>
            </a:r>
          </a:p>
          <a:p>
            <a:pPr marL="628650" lvl="1" indent="-171450">
              <a:buFont typeface="Arial" pitchFamily="34" charset="0"/>
              <a:buChar char="•"/>
            </a:pPr>
            <a:r>
              <a:rPr lang="en-US" dirty="0" smtClean="0"/>
              <a:t>Opportunities</a:t>
            </a:r>
            <a:r>
              <a:rPr lang="en-US" baseline="0" dirty="0" smtClean="0"/>
              <a:t> Advisory Council</a:t>
            </a:r>
          </a:p>
          <a:p>
            <a:pPr marL="628650" lvl="1" indent="-171450">
              <a:buFont typeface="Arial" pitchFamily="34" charset="0"/>
              <a:buChar char="•"/>
            </a:pPr>
            <a:r>
              <a:rPr lang="en-US" dirty="0" smtClean="0"/>
              <a:t>Working with MWBEs:</a:t>
            </a:r>
            <a:r>
              <a:rPr lang="en-US" baseline="0" dirty="0" smtClean="0"/>
              <a:t> </a:t>
            </a:r>
            <a:r>
              <a:rPr lang="en-US" dirty="0" smtClean="0"/>
              <a:t>Assistance with Certifications</a:t>
            </a:r>
          </a:p>
          <a:p>
            <a:pPr marL="1085850" lvl="2" indent="-171450">
              <a:buFont typeface="Arial" pitchFamily="34" charset="0"/>
              <a:buChar char="•"/>
            </a:pPr>
            <a:r>
              <a:rPr lang="en-US" dirty="0" smtClean="0"/>
              <a:t>UB is leading SUNY campus in MWBE contract participation.</a:t>
            </a:r>
            <a:r>
              <a:rPr lang="en-US" baseline="0" dirty="0" smtClean="0"/>
              <a:t> (</a:t>
            </a:r>
            <a:r>
              <a:rPr lang="en-US" dirty="0" smtClean="0"/>
              <a:t>26.52% in 2012—more than double that of any other SUNY research center).</a:t>
            </a:r>
            <a:endParaRPr lang="en-US" baseline="0" dirty="0" smtClean="0"/>
          </a:p>
          <a:p>
            <a:endParaRPr lang="en-US" baseline="0" dirty="0" smtClean="0"/>
          </a:p>
          <a:p>
            <a:pPr marL="171433" indent="-171433">
              <a:buFont typeface="Arial" pitchFamily="34" charset="0"/>
              <a:buChar char="•"/>
            </a:pPr>
            <a:r>
              <a:rPr lang="en-US" baseline="0" dirty="0" smtClean="0"/>
              <a:t>As we make progress on all three campuses—North, South, and Downtown—we are partnering with our surrounding neighborhoods in Amherst, Main Street, and Downtown—to enhance the vitality of our shared communities.</a:t>
            </a:r>
          </a:p>
          <a:p>
            <a:pPr marL="628633" lvl="1" indent="-171433">
              <a:buFont typeface="Arial" pitchFamily="34" charset="0"/>
              <a:buChar char="•"/>
            </a:pPr>
            <a:r>
              <a:rPr lang="en-US" sz="1400" dirty="0" smtClean="0"/>
              <a:t>Balancing investments across three campuses</a:t>
            </a:r>
          </a:p>
          <a:p>
            <a:pPr marL="628633" lvl="1" indent="-171433">
              <a:buFont typeface="Arial" pitchFamily="34" charset="0"/>
              <a:buChar char="•"/>
            </a:pPr>
            <a:r>
              <a:rPr lang="en-US" sz="1400" dirty="0" smtClean="0"/>
              <a:t>Developing</a:t>
            </a:r>
            <a:r>
              <a:rPr lang="en-US" sz="1400" baseline="0" dirty="0" smtClean="0"/>
              <a:t> a comprehensive transportation systems to integrate the three campuses and move people across them</a:t>
            </a:r>
            <a:endParaRPr lang="en-US" sz="1400" i="1" dirty="0" smtClean="0"/>
          </a:p>
          <a:p>
            <a:pPr marL="457200" lvl="1" indent="0">
              <a:buFont typeface="Arial" pitchFamily="34" charset="0"/>
              <a:buNone/>
            </a:pPr>
            <a:r>
              <a:rPr lang="en-US" sz="1200" i="1" dirty="0" smtClean="0"/>
              <a:t>FYI:</a:t>
            </a:r>
            <a:r>
              <a:rPr lang="en-US" sz="1200" i="1" baseline="0" dirty="0" smtClean="0"/>
              <a:t> </a:t>
            </a:r>
            <a:r>
              <a:rPr lang="en-US" sz="1200" i="1" dirty="0" smtClean="0"/>
              <a:t>Campus</a:t>
            </a:r>
            <a:r>
              <a:rPr lang="en-US" sz="1200" i="1" baseline="0" dirty="0" smtClean="0"/>
              <a:t> improvements past 3 years:</a:t>
            </a:r>
          </a:p>
          <a:p>
            <a:pPr marL="457200" lvl="1" indent="0">
              <a:buFont typeface="Arial" pitchFamily="34" charset="0"/>
              <a:buNone/>
            </a:pPr>
            <a:r>
              <a:rPr lang="en-US" sz="1200" b="0" i="1" dirty="0" smtClean="0">
                <a:solidFill>
                  <a:prstClr val="white"/>
                </a:solidFill>
                <a:latin typeface="Trebuchet MS" pitchFamily="34" charset="0"/>
                <a:ea typeface="Georgia" charset="0"/>
                <a:cs typeface="Trebuchet MS"/>
              </a:rPr>
              <a:t>North - $292.4 million</a:t>
            </a:r>
          </a:p>
          <a:p>
            <a:pPr>
              <a:buFont typeface="Arial" pitchFamily="34" charset="0"/>
              <a:buNone/>
            </a:pPr>
            <a:r>
              <a:rPr lang="en-US" sz="1200" b="0" i="1" dirty="0" smtClean="0">
                <a:solidFill>
                  <a:prstClr val="white"/>
                </a:solidFill>
                <a:latin typeface="Trebuchet MS" pitchFamily="34" charset="0"/>
                <a:ea typeface="Georgia" charset="0"/>
                <a:cs typeface="Trebuchet MS"/>
              </a:rPr>
              <a:t>  	South - $203.6 million</a:t>
            </a:r>
          </a:p>
          <a:p>
            <a:pPr>
              <a:buFont typeface="Arial" pitchFamily="34" charset="0"/>
              <a:buNone/>
            </a:pPr>
            <a:r>
              <a:rPr lang="en-US" sz="1200" b="0" i="1" dirty="0" smtClean="0">
                <a:solidFill>
                  <a:prstClr val="white"/>
                </a:solidFill>
                <a:latin typeface="Trebuchet MS" pitchFamily="34" charset="0"/>
                <a:ea typeface="Georgia" charset="0"/>
                <a:cs typeface="Trebuchet MS"/>
              </a:rPr>
              <a:t>	Downtown - $187.2 million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12</a:t>
            </a:fld>
            <a:endParaRPr lang="en-US"/>
          </a:p>
        </p:txBody>
      </p:sp>
    </p:spTree>
    <p:extLst>
      <p:ext uri="{BB962C8B-B14F-4D97-AF65-F5344CB8AC3E}">
        <p14:creationId xmlns:p14="http://schemas.microsoft.com/office/powerpoint/2010/main" val="385598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buFont typeface="Arial"/>
              <a:buNone/>
            </a:pPr>
            <a:r>
              <a:rPr lang="en-US" b="1" u="sng" baseline="0" dirty="0" smtClean="0"/>
              <a:t>Next steps: 2012-13 budget priorities:</a:t>
            </a:r>
          </a:p>
          <a:p>
            <a:pPr lvl="0">
              <a:buFont typeface="Arial"/>
              <a:buChar char="•"/>
            </a:pPr>
            <a:r>
              <a:rPr lang="en-US" baseline="0" dirty="0" smtClean="0"/>
              <a:t> As we move forward with Realizing UB 2020, we continue to engage our broader communities—including elected leadership in our region and state—to seek the long-term support we need to achieve our full potential.</a:t>
            </a:r>
          </a:p>
          <a:p>
            <a:pPr lvl="0">
              <a:buFont typeface="Arial"/>
              <a:buNone/>
            </a:pPr>
            <a:endParaRPr lang="en-US" sz="1200" kern="1200" dirty="0" smtClean="0">
              <a:solidFill>
                <a:schemeClr val="tx1"/>
              </a:solidFill>
              <a:effectLst/>
              <a:latin typeface="+mn-lt"/>
              <a:ea typeface="+mn-ea"/>
              <a:cs typeface="+mn-cs"/>
            </a:endParaRPr>
          </a:p>
          <a:p>
            <a:pPr lvl="0">
              <a:buFont typeface="Arial"/>
              <a:buChar char="•"/>
            </a:pPr>
            <a:r>
              <a:rPr lang="en-US" sz="1200" kern="1200" dirty="0" smtClean="0">
                <a:solidFill>
                  <a:schemeClr val="tx1"/>
                </a:solidFill>
                <a:effectLst/>
                <a:latin typeface="+mn-lt"/>
                <a:ea typeface="+mn-ea"/>
                <a:cs typeface="+mn-cs"/>
              </a:rPr>
              <a:t>The legislative agenda we presented to the WNY delegation for this session includes the critical tools we need to realize UB 2020, including capital and operational support for key research and education endeavors.</a:t>
            </a:r>
            <a:endParaRPr lang="en-US" sz="1100" kern="1200" dirty="0" smtClean="0">
              <a:solidFill>
                <a:schemeClr val="tx1"/>
              </a:solidFill>
              <a:effectLst/>
              <a:latin typeface="+mn-lt"/>
              <a:ea typeface="+mn-ea"/>
              <a:cs typeface="+mn-cs"/>
            </a:endParaRPr>
          </a:p>
          <a:p>
            <a:pPr lvl="1">
              <a:buFont typeface="Arial"/>
              <a:buChar char="•"/>
            </a:pPr>
            <a:r>
              <a:rPr lang="en-US" sz="1200" kern="1200" dirty="0" smtClean="0">
                <a:solidFill>
                  <a:schemeClr val="tx1"/>
                </a:solidFill>
                <a:effectLst/>
                <a:latin typeface="+mn-lt"/>
                <a:ea typeface="+mn-ea"/>
                <a:cs typeface="+mn-cs"/>
              </a:rPr>
              <a:t>SUNY capital funding request</a:t>
            </a:r>
            <a:endParaRPr lang="en-US" sz="1100" kern="1200" dirty="0" smtClean="0">
              <a:solidFill>
                <a:schemeClr val="tx1"/>
              </a:solidFill>
              <a:effectLst/>
              <a:latin typeface="+mn-lt"/>
              <a:ea typeface="+mn-ea"/>
              <a:cs typeface="+mn-cs"/>
            </a:endParaRPr>
          </a:p>
          <a:p>
            <a:pPr lvl="2">
              <a:buFont typeface="Arial"/>
              <a:buChar char="•"/>
            </a:pPr>
            <a:r>
              <a:rPr lang="en-US" sz="1200" kern="1200" dirty="0" smtClean="0">
                <a:solidFill>
                  <a:schemeClr val="tx1"/>
                </a:solidFill>
                <a:effectLst/>
                <a:latin typeface="+mn-lt"/>
                <a:ea typeface="+mn-ea"/>
                <a:cs typeface="+mn-cs"/>
              </a:rPr>
              <a:t>World-class physical campus environment is critical to advancing every element of Realizing UB2020</a:t>
            </a:r>
            <a:endParaRPr lang="en-US" sz="1100" kern="1200" dirty="0" smtClean="0">
              <a:solidFill>
                <a:schemeClr val="tx1"/>
              </a:solidFill>
              <a:effectLst/>
              <a:latin typeface="+mn-lt"/>
              <a:ea typeface="+mn-ea"/>
              <a:cs typeface="+mn-cs"/>
            </a:endParaRPr>
          </a:p>
          <a:p>
            <a:pPr lvl="2">
              <a:buFont typeface="Arial"/>
              <a:buChar char="•"/>
            </a:pPr>
            <a:r>
              <a:rPr lang="en-US" sz="1200" kern="1200" dirty="0" smtClean="0">
                <a:solidFill>
                  <a:schemeClr val="tx1"/>
                </a:solidFill>
                <a:effectLst/>
                <a:latin typeface="+mn-lt"/>
                <a:ea typeface="+mn-ea"/>
                <a:cs typeface="+mn-cs"/>
              </a:rPr>
              <a:t>Need to sustain and build on momentum in building out our three campuses: North, South, and Downtown.</a:t>
            </a:r>
            <a:endParaRPr lang="en-US" sz="1100" kern="1200" dirty="0" smtClean="0">
              <a:solidFill>
                <a:schemeClr val="tx1"/>
              </a:solidFill>
              <a:effectLst/>
              <a:latin typeface="+mn-lt"/>
              <a:ea typeface="+mn-ea"/>
              <a:cs typeface="+mn-cs"/>
            </a:endParaRPr>
          </a:p>
          <a:p>
            <a:pPr lvl="2">
              <a:buFont typeface="Arial"/>
              <a:buChar char="•"/>
            </a:pPr>
            <a:r>
              <a:rPr lang="en-US" sz="1200" kern="1200" dirty="0" smtClean="0">
                <a:solidFill>
                  <a:schemeClr val="tx1"/>
                </a:solidFill>
                <a:effectLst/>
                <a:latin typeface="+mn-lt"/>
                <a:ea typeface="+mn-ea"/>
                <a:cs typeface="+mn-cs"/>
              </a:rPr>
              <a:t>Requesting capital necessary to complete our full list of projects submitted to SUNY in our 10 year master plan (submitted and accepted by SUNY)</a:t>
            </a:r>
          </a:p>
          <a:p>
            <a:pPr lvl="1">
              <a:buFont typeface="Arial"/>
              <a:buNone/>
            </a:pPr>
            <a:endParaRPr lang="en-US" sz="1200" kern="1200" dirty="0" smtClean="0">
              <a:solidFill>
                <a:schemeClr val="tx1"/>
              </a:solidFill>
              <a:effectLst/>
              <a:latin typeface="+mn-lt"/>
              <a:ea typeface="+mn-ea"/>
              <a:cs typeface="+mn-cs"/>
            </a:endParaRPr>
          </a:p>
          <a:p>
            <a:pPr lvl="1">
              <a:buFont typeface="Arial"/>
              <a:buChar char="•"/>
            </a:pPr>
            <a:r>
              <a:rPr lang="en-US" sz="1200" kern="1200" dirty="0" smtClean="0">
                <a:solidFill>
                  <a:schemeClr val="tx1"/>
                </a:solidFill>
                <a:effectLst/>
                <a:latin typeface="+mn-lt"/>
                <a:ea typeface="+mn-ea"/>
                <a:cs typeface="+mn-cs"/>
              </a:rPr>
              <a:t>Support for the Center of Excellence in Materials Informatics: for research, capital construction, business development, and commercialization of research discoveries.</a:t>
            </a:r>
            <a:endParaRPr lang="en-US" sz="1100" kern="1200" dirty="0" smtClean="0">
              <a:solidFill>
                <a:schemeClr val="tx1"/>
              </a:solidFill>
              <a:effectLst/>
              <a:latin typeface="+mn-lt"/>
              <a:ea typeface="+mn-ea"/>
              <a:cs typeface="+mn-cs"/>
            </a:endParaRPr>
          </a:p>
          <a:p>
            <a:pPr lvl="2">
              <a:buFont typeface="Arial"/>
              <a:buNone/>
            </a:pPr>
            <a:endParaRPr lang="en-US" sz="1100" kern="1200" dirty="0" smtClean="0">
              <a:solidFill>
                <a:schemeClr val="tx1"/>
              </a:solidFill>
              <a:effectLst/>
              <a:latin typeface="+mn-lt"/>
              <a:ea typeface="+mn-ea"/>
              <a:cs typeface="+mn-cs"/>
            </a:endParaRPr>
          </a:p>
          <a:p>
            <a:pPr lvl="0">
              <a:buFont typeface="Arial"/>
              <a:buChar char="•"/>
            </a:pPr>
            <a:r>
              <a:rPr lang="en-US" baseline="0" dirty="0" smtClean="0"/>
              <a:t>The executive budget still has to go through a lengthy legislative process; we have a long way to go before we can expect a finalized budget in April.  In the meantime, we will continue our advocacy efforts toward achieving the supportive infrastructure we need to sustain and build on the momentum we’ve developed across all three campuses.  </a:t>
            </a:r>
          </a:p>
        </p:txBody>
      </p:sp>
      <p:sp>
        <p:nvSpPr>
          <p:cNvPr id="4" name="Slide Number Placeholder 3"/>
          <p:cNvSpPr>
            <a:spLocks noGrp="1"/>
          </p:cNvSpPr>
          <p:nvPr>
            <p:ph type="sldNum" sz="quarter" idx="10"/>
          </p:nvPr>
        </p:nvSpPr>
        <p:spPr/>
        <p:txBody>
          <a:bodyPr/>
          <a:lstStyle/>
          <a:p>
            <a:fld id="{2C44059F-968E-F04A-ACF3-A7141EC4DDB8}" type="slidenum">
              <a:rPr lang="en-US" smtClean="0"/>
              <a:pPr/>
              <a:t>13</a:t>
            </a:fld>
            <a:endParaRPr lang="en-US"/>
          </a:p>
        </p:txBody>
      </p:sp>
    </p:spTree>
    <p:extLst>
      <p:ext uri="{BB962C8B-B14F-4D97-AF65-F5344CB8AC3E}">
        <p14:creationId xmlns:p14="http://schemas.microsoft.com/office/powerpoint/2010/main" val="394256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very exciting time to be at UB.  While there are always</a:t>
            </a:r>
            <a:r>
              <a:rPr lang="en-US" baseline="0" dirty="0" smtClean="0"/>
              <a:t> challenges in front of us, we need to recognize the remarkable opportunities before us as well.  </a:t>
            </a:r>
          </a:p>
          <a:p>
            <a:endParaRPr lang="en-US" baseline="0" dirty="0" smtClean="0"/>
          </a:p>
          <a:p>
            <a:r>
              <a:rPr lang="en-US" b="1" baseline="0" dirty="0" smtClean="0"/>
              <a:t>One of the most significant opportunities in front of us is the opportunity for UB to take on a critical leadership role in addressing issues the national higher </a:t>
            </a:r>
            <a:r>
              <a:rPr lang="en-US" b="1" baseline="0" dirty="0" err="1" smtClean="0"/>
              <a:t>ed</a:t>
            </a:r>
            <a:r>
              <a:rPr lang="en-US" b="1" baseline="0" dirty="0" smtClean="0"/>
              <a:t> community as a whole is dealing with now.  </a:t>
            </a:r>
          </a:p>
          <a:p>
            <a:endParaRPr lang="en-US" baseline="0" dirty="0" smtClean="0"/>
          </a:p>
          <a:p>
            <a:r>
              <a:rPr lang="en-US" baseline="0" dirty="0" smtClean="0"/>
              <a:t>When we create strong interdisciplinary teams across the university—as we have done—we position ourselves to take full advantage of these opportunities, and ultimately to realize our UB 2020 vision.</a:t>
            </a:r>
          </a:p>
          <a:p>
            <a:endParaRPr lang="en-US" baseline="0" dirty="0" smtClean="0"/>
          </a:p>
          <a:p>
            <a:r>
              <a:rPr lang="en-US" baseline="0" dirty="0" smtClean="0"/>
              <a:t>Your contributions and dedication are key. Thank you again for the opportunity to speak with you today, and thank you for your continued commitment to realizing our university’s vision of excellence.</a:t>
            </a:r>
          </a:p>
          <a:p>
            <a:endParaRPr lang="en-US" baseline="0" dirty="0" smtClean="0"/>
          </a:p>
          <a:p>
            <a:r>
              <a:rPr lang="en-US" baseline="0" dirty="0" smtClean="0"/>
              <a:t>And now I look forward to addressing any questions you may have.</a:t>
            </a:r>
            <a:endParaRPr lang="en-US" dirty="0" smtClean="0"/>
          </a:p>
          <a:p>
            <a:pPr lvl="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2C44059F-968E-F04A-ACF3-A7141EC4DDB8}" type="slidenum">
              <a:rPr lang="en-US" smtClean="0"/>
              <a:pPr/>
              <a:t>14</a:t>
            </a:fld>
            <a:endParaRPr lang="en-US"/>
          </a:p>
        </p:txBody>
      </p:sp>
    </p:spTree>
    <p:extLst>
      <p:ext uri="{BB962C8B-B14F-4D97-AF65-F5344CB8AC3E}">
        <p14:creationId xmlns:p14="http://schemas.microsoft.com/office/powerpoint/2010/main" val="205190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Framing the moment</a:t>
            </a:r>
            <a:r>
              <a:rPr lang="en-US" b="1" dirty="0" smtClean="0"/>
              <a:t>: </a:t>
            </a:r>
          </a:p>
          <a:p>
            <a:r>
              <a:rPr lang="en-US" sz="1400" kern="1200" dirty="0" smtClean="0">
                <a:solidFill>
                  <a:schemeClr val="tx1"/>
                </a:solidFill>
                <a:effectLst/>
                <a:latin typeface="+mn-lt"/>
                <a:ea typeface="+mn-ea"/>
                <a:cs typeface="+mn-cs"/>
              </a:rPr>
              <a:t>While UB</a:t>
            </a:r>
            <a:r>
              <a:rPr lang="en-US" sz="1400" kern="1200" baseline="0" dirty="0" smtClean="0">
                <a:solidFill>
                  <a:schemeClr val="tx1"/>
                </a:solidFill>
                <a:effectLst/>
                <a:latin typeface="+mn-lt"/>
                <a:ea typeface="+mn-ea"/>
                <a:cs typeface="+mn-cs"/>
              </a:rPr>
              <a:t> is</a:t>
            </a:r>
            <a:r>
              <a:rPr lang="en-US" sz="1400" kern="1200" dirty="0" smtClean="0">
                <a:solidFill>
                  <a:schemeClr val="tx1"/>
                </a:solidFill>
                <a:effectLst/>
                <a:latin typeface="+mn-lt"/>
                <a:ea typeface="+mn-ea"/>
                <a:cs typeface="+mn-cs"/>
              </a:rPr>
              <a:t> struggling</a:t>
            </a:r>
            <a:r>
              <a:rPr lang="en-US" sz="1400" kern="1200" baseline="0" dirty="0" smtClean="0">
                <a:solidFill>
                  <a:schemeClr val="tx1"/>
                </a:solidFill>
                <a:effectLst/>
                <a:latin typeface="+mn-lt"/>
                <a:ea typeface="+mn-ea"/>
                <a:cs typeface="+mn-cs"/>
              </a:rPr>
              <a:t> with the same issues as our peers across the nation, w</a:t>
            </a:r>
            <a:r>
              <a:rPr lang="en-US" sz="1400" kern="1200" dirty="0" smtClean="0">
                <a:solidFill>
                  <a:schemeClr val="tx1"/>
                </a:solidFill>
                <a:effectLst/>
                <a:latin typeface="+mn-lt"/>
                <a:ea typeface="+mn-ea"/>
                <a:cs typeface="+mn-cs"/>
              </a:rPr>
              <a:t>e also have tremendous opportunities in front of us</a:t>
            </a:r>
            <a:r>
              <a:rPr lang="en-US" sz="1400" kern="1200" baseline="0" dirty="0" smtClean="0">
                <a:solidFill>
                  <a:schemeClr val="tx1"/>
                </a:solidFill>
                <a:effectLst/>
                <a:latin typeface="+mn-lt"/>
                <a:ea typeface="+mn-ea"/>
                <a:cs typeface="+mn-cs"/>
              </a:rPr>
              <a:t> right now:</a:t>
            </a:r>
          </a:p>
          <a:p>
            <a:pPr marL="171450" indent="-171450">
              <a:buFont typeface="Arial" pitchFamily="34" charset="0"/>
              <a:buChar char="•"/>
            </a:pPr>
            <a:r>
              <a:rPr lang="en-US" sz="1400" kern="1200" baseline="0" dirty="0" smtClean="0">
                <a:solidFill>
                  <a:schemeClr val="tx1"/>
                </a:solidFill>
                <a:effectLst/>
                <a:latin typeface="+mn-lt"/>
                <a:ea typeface="+mn-ea"/>
                <a:cs typeface="+mn-cs"/>
              </a:rPr>
              <a:t>Academic mission is moving forward in the right direction</a:t>
            </a:r>
          </a:p>
          <a:p>
            <a:pPr marL="171450" indent="-171450">
              <a:buFont typeface="Arial" pitchFamily="34" charset="0"/>
              <a:buChar char="•"/>
            </a:pPr>
            <a:r>
              <a:rPr lang="en-US" sz="1400" kern="1200" baseline="0" dirty="0" smtClean="0">
                <a:solidFill>
                  <a:schemeClr val="tx1"/>
                </a:solidFill>
                <a:effectLst/>
                <a:latin typeface="+mn-lt"/>
                <a:ea typeface="+mn-ea"/>
                <a:cs typeface="+mn-cs"/>
              </a:rPr>
              <a:t>5-year period of budget stability helps us plan with confidence</a:t>
            </a:r>
          </a:p>
          <a:p>
            <a:pPr marL="171450" indent="-171450">
              <a:buFont typeface="Arial" pitchFamily="34" charset="0"/>
              <a:buChar char="•"/>
            </a:pPr>
            <a:r>
              <a:rPr lang="en-US" sz="1400" kern="1200" baseline="0" dirty="0" smtClean="0">
                <a:solidFill>
                  <a:schemeClr val="tx1"/>
                </a:solidFill>
                <a:effectLst/>
                <a:latin typeface="+mn-lt"/>
                <a:ea typeface="+mn-ea"/>
                <a:cs typeface="+mn-cs"/>
              </a:rPr>
              <a:t>A very strong physical environment</a:t>
            </a: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All of this provides us with a window of opportunity for advancing our vision of excellence:</a:t>
            </a:r>
            <a:r>
              <a:rPr lang="en-US" sz="1400" kern="1200" baseline="0" dirty="0" smtClean="0">
                <a:solidFill>
                  <a:schemeClr val="tx1"/>
                </a:solidFill>
                <a:effectLst/>
                <a:latin typeface="+mn-lt"/>
                <a:ea typeface="+mn-ea"/>
                <a:cs typeface="+mn-cs"/>
              </a:rPr>
              <a:t> UB 2020.  </a:t>
            </a:r>
            <a:r>
              <a:rPr lang="x-none" smtClean="0"/>
              <a:t>We </a:t>
            </a:r>
            <a:r>
              <a:rPr lang="x-none"/>
              <a:t>aim to be recognized as one of the best research universities in the nation and world</a:t>
            </a:r>
            <a:r>
              <a:rPr lang="en-US" dirty="0"/>
              <a:t>:</a:t>
            </a:r>
            <a:endParaRPr lang="en-US" sz="1400" dirty="0"/>
          </a:p>
          <a:p>
            <a:pPr marL="171433" indent="-171433">
              <a:buFont typeface="Arial" pitchFamily="34" charset="0"/>
              <a:buChar char="•"/>
            </a:pPr>
            <a:r>
              <a:rPr lang="x-none"/>
              <a:t>We want the world to know about UB as a </a:t>
            </a:r>
            <a:r>
              <a:rPr lang="x-none" b="1"/>
              <a:t>top destination </a:t>
            </a:r>
            <a:r>
              <a:rPr lang="x-none"/>
              <a:t>for </a:t>
            </a:r>
            <a:r>
              <a:rPr lang="x-none" b="1"/>
              <a:t>innovative research </a:t>
            </a:r>
            <a:r>
              <a:rPr lang="x-none"/>
              <a:t>and discovery. </a:t>
            </a:r>
            <a:endParaRPr lang="en-US" dirty="0"/>
          </a:p>
          <a:p>
            <a:pPr marL="171433" indent="-171433">
              <a:buFont typeface="Arial" pitchFamily="34" charset="0"/>
              <a:buChar char="•"/>
            </a:pPr>
            <a:r>
              <a:rPr lang="x-none"/>
              <a:t>We want UB to be a place where </a:t>
            </a:r>
            <a:r>
              <a:rPr lang="x-none" b="1"/>
              <a:t>bright students flock </a:t>
            </a:r>
            <a:r>
              <a:rPr lang="x-none"/>
              <a:t>because they know they will have the opportunity to work directly with faculty at the cutting-edge of their fields. </a:t>
            </a:r>
            <a:endParaRPr lang="en-US" sz="1400" dirty="0"/>
          </a:p>
          <a:p>
            <a:pPr marL="171433" indent="-171433">
              <a:buFont typeface="Arial" pitchFamily="34" charset="0"/>
              <a:buChar char="•"/>
            </a:pPr>
            <a:r>
              <a:rPr lang="x-none"/>
              <a:t>We want to make UB a creative mecca and an </a:t>
            </a:r>
            <a:r>
              <a:rPr lang="x-none" b="1"/>
              <a:t>established leader </a:t>
            </a:r>
            <a:r>
              <a:rPr lang="x-none"/>
              <a:t>in health sciences education, research, and clinical care. </a:t>
            </a:r>
            <a:endParaRPr lang="en-US" sz="1400" dirty="0"/>
          </a:p>
          <a:p>
            <a:r>
              <a:rPr lang="en-US" dirty="0"/>
              <a:t> </a:t>
            </a:r>
            <a:endParaRPr lang="en-US" sz="1400" dirty="0"/>
          </a:p>
          <a:p>
            <a:r>
              <a:rPr lang="en-US" dirty="0"/>
              <a:t>We are already on our way.  For example, </a:t>
            </a:r>
            <a:r>
              <a:rPr lang="en-US" dirty="0" smtClean="0"/>
              <a:t>we were</a:t>
            </a:r>
            <a:r>
              <a:rPr lang="en-US" baseline="0" dirty="0" smtClean="0"/>
              <a:t> recently </a:t>
            </a:r>
            <a:r>
              <a:rPr lang="en-US" dirty="0" smtClean="0"/>
              <a:t>named </a:t>
            </a:r>
            <a:r>
              <a:rPr lang="en-US" dirty="0"/>
              <a:t>in the </a:t>
            </a:r>
            <a:r>
              <a:rPr lang="en-US" b="1" dirty="0"/>
              <a:t>top 200 universities worldwide—</a:t>
            </a:r>
            <a:r>
              <a:rPr lang="en-US" dirty="0"/>
              <a:t>in the company of the world’s best research universities like Oxford, Cambridge, and Tokyo University</a:t>
            </a:r>
            <a:r>
              <a:rPr lang="en-US" dirty="0" smtClean="0"/>
              <a:t>.  </a:t>
            </a:r>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2</a:t>
            </a:fld>
            <a:endParaRPr lang="en-US"/>
          </a:p>
        </p:txBody>
      </p:sp>
    </p:spTree>
    <p:extLst>
      <p:ext uri="{BB962C8B-B14F-4D97-AF65-F5344CB8AC3E}">
        <p14:creationId xmlns:p14="http://schemas.microsoft.com/office/powerpoint/2010/main" val="279803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smtClean="0"/>
              <a:t>Many of you joine</a:t>
            </a:r>
            <a:r>
              <a:rPr lang="en-US" baseline="0" dirty="0" smtClean="0"/>
              <a:t>d me in November for my first State of the University address, where I </a:t>
            </a:r>
            <a:r>
              <a:rPr lang="en-US" sz="1200" kern="1200" baseline="0" dirty="0" smtClean="0">
                <a:solidFill>
                  <a:schemeClr val="tx1"/>
                </a:solidFill>
                <a:effectLst/>
                <a:latin typeface="+mn-lt"/>
                <a:ea typeface="+mn-ea"/>
                <a:cs typeface="+mn-cs"/>
              </a:rPr>
              <a:t>challenged us to </a:t>
            </a:r>
            <a:r>
              <a:rPr lang="en-US" dirty="0" smtClean="0"/>
              <a:t>move forward with the next evolution of our vision—</a:t>
            </a:r>
            <a:r>
              <a:rPr lang="en-US" b="1" dirty="0" smtClean="0"/>
              <a:t>Realizing UB 2020</a:t>
            </a:r>
            <a:r>
              <a:rPr lang="en-US" b="0" dirty="0" smtClean="0"/>
              <a:t>—and</a:t>
            </a:r>
            <a:r>
              <a:rPr lang="en-US" b="0" baseline="0" dirty="0" smtClean="0"/>
              <a:t> </a:t>
            </a:r>
            <a:r>
              <a:rPr lang="en-US" baseline="0" dirty="0" smtClean="0"/>
              <a:t>charged Provost Zukoski with leading the campus dialogue about this process.  I know many of you have been contributing to the Open Forums, and I thank you for your valuable insights and leadership.</a:t>
            </a:r>
            <a:endParaRPr lang="en-US" dirty="0" smtClean="0"/>
          </a:p>
          <a:p>
            <a:pPr lvl="0">
              <a:buFont typeface="Arial"/>
              <a:buNone/>
            </a:pPr>
            <a:endParaRPr lang="en-US" dirty="0" smtClean="0"/>
          </a:p>
          <a:p>
            <a:pPr lvl="0">
              <a:buFont typeface="Arial"/>
              <a:buNone/>
            </a:pPr>
            <a:r>
              <a:rPr lang="en-US" dirty="0" smtClean="0"/>
              <a:t>This </a:t>
            </a:r>
            <a:r>
              <a:rPr lang="en-US" dirty="0"/>
              <a:t>next phase is about harnessing all of the progress and momentum that has been steadily building throughout the UB 2020 process.  </a:t>
            </a:r>
          </a:p>
          <a:p>
            <a:pPr marL="171433" indent="-171433">
              <a:buFont typeface="Arial" pitchFamily="34" charset="0"/>
              <a:buChar char="•"/>
            </a:pPr>
            <a:r>
              <a:rPr lang="en-US" dirty="0"/>
              <a:t>It’s about defining what truly sets us apart as a world-class research </a:t>
            </a:r>
            <a:r>
              <a:rPr lang="en-US" dirty="0" smtClean="0"/>
              <a:t>university—our</a:t>
            </a:r>
            <a:r>
              <a:rPr lang="en-US" baseline="0" dirty="0" smtClean="0"/>
              <a:t> </a:t>
            </a:r>
            <a:r>
              <a:rPr lang="en-US" b="1" dirty="0" smtClean="0"/>
              <a:t>distinctive</a:t>
            </a:r>
            <a:r>
              <a:rPr lang="en-US" dirty="0" smtClean="0"/>
              <a:t> </a:t>
            </a:r>
            <a:r>
              <a:rPr lang="en-US" dirty="0"/>
              <a:t>opportunities for </a:t>
            </a:r>
            <a:r>
              <a:rPr lang="en-US" dirty="0" smtClean="0"/>
              <a:t>leadership </a:t>
            </a:r>
            <a:r>
              <a:rPr lang="en-US" dirty="0"/>
              <a:t>and </a:t>
            </a:r>
            <a:r>
              <a:rPr lang="en-US" dirty="0" smtClean="0"/>
              <a:t>impact.  </a:t>
            </a:r>
            <a:endParaRPr lang="en-US" dirty="0"/>
          </a:p>
          <a:p>
            <a:pPr marL="171433" indent="-171433">
              <a:buFont typeface="Arial" pitchFamily="34" charset="0"/>
              <a:buChar char="•"/>
            </a:pPr>
            <a:r>
              <a:rPr lang="en-US" dirty="0"/>
              <a:t>It’s about working together </a:t>
            </a:r>
            <a:r>
              <a:rPr lang="en-US" b="1" dirty="0"/>
              <a:t>across the university</a:t>
            </a:r>
            <a:r>
              <a:rPr lang="en-US" dirty="0"/>
              <a:t> to position ourselves to make the most of these strengths.</a:t>
            </a:r>
          </a:p>
          <a:p>
            <a:pPr marL="171433" indent="-171433">
              <a:buFont typeface="Arial" pitchFamily="34" charset="0"/>
              <a:buChar char="•"/>
            </a:pPr>
            <a:r>
              <a:rPr lang="en-US" dirty="0" smtClean="0"/>
              <a:t>It’s </a:t>
            </a:r>
            <a:r>
              <a:rPr lang="en-US" dirty="0"/>
              <a:t>about organizing ourselves to enhance our </a:t>
            </a:r>
            <a:r>
              <a:rPr lang="en-US" b="1" dirty="0" smtClean="0"/>
              <a:t>relevance</a:t>
            </a:r>
            <a:r>
              <a:rPr lang="en-US" dirty="0" smtClean="0"/>
              <a:t> </a:t>
            </a:r>
            <a:r>
              <a:rPr lang="en-US" dirty="0"/>
              <a:t>in responding to broadly </a:t>
            </a:r>
            <a:r>
              <a:rPr lang="en-US" dirty="0" smtClean="0"/>
              <a:t>defined </a:t>
            </a:r>
            <a:r>
              <a:rPr lang="en-US" dirty="0"/>
              <a:t>social challenges (e.g. health, the environment, creativity, justice</a:t>
            </a:r>
            <a:r>
              <a:rPr lang="en-US" dirty="0" smtClean="0"/>
              <a:t>)</a:t>
            </a:r>
          </a:p>
          <a:p>
            <a:pPr lvl="0">
              <a:buFont typeface="Arial"/>
              <a:buNone/>
            </a:pPr>
            <a:endParaRPr lang="en-US" dirty="0" smtClean="0"/>
          </a:p>
          <a:p>
            <a:pPr lvl="0">
              <a:buFont typeface="Arial"/>
              <a:buNone/>
            </a:pPr>
            <a:r>
              <a:rPr lang="en-US" dirty="0" smtClean="0"/>
              <a:t>In</a:t>
            </a:r>
            <a:r>
              <a:rPr lang="en-US" baseline="0" dirty="0" smtClean="0"/>
              <a:t> pursuing this effort, we also establish UB as a leader in addressing the very issues that our nation’s higher </a:t>
            </a:r>
            <a:r>
              <a:rPr lang="en-US" baseline="0" dirty="0" err="1" smtClean="0"/>
              <a:t>ed</a:t>
            </a:r>
            <a:r>
              <a:rPr lang="en-US" baseline="0" dirty="0" smtClean="0"/>
              <a:t> institutions are confronting, including:</a:t>
            </a:r>
          </a:p>
          <a:p>
            <a:pPr marL="171450" lvl="0" indent="-171450">
              <a:buFont typeface="Arial" pitchFamily="34" charset="0"/>
              <a:buChar char="•"/>
            </a:pPr>
            <a:r>
              <a:rPr lang="en-US" baseline="0" dirty="0" smtClean="0"/>
              <a:t>College affordability and student debt </a:t>
            </a:r>
          </a:p>
          <a:p>
            <a:pPr marL="171450" lvl="0" indent="-171450">
              <a:buFont typeface="Arial" pitchFamily="34" charset="0"/>
              <a:buChar char="•"/>
            </a:pPr>
            <a:r>
              <a:rPr lang="en-US" baseline="0" dirty="0" smtClean="0"/>
              <a:t>How to ensure our students get the timely, relevant education they need to compete successfully in a crowded global marketplace</a:t>
            </a:r>
          </a:p>
          <a:p>
            <a:pPr marL="171450" lvl="0" indent="-171450">
              <a:buFont typeface="Arial" pitchFamily="34" charset="0"/>
              <a:buChar char="•"/>
            </a:pPr>
            <a:r>
              <a:rPr lang="en-US" baseline="0" dirty="0" smtClean="0"/>
              <a:t>How to meet growing demands for access and changing student demographics (e.g. should UB explore MOOCs, and if so, what does this entail in infrastructure and assessment of student learning?)</a:t>
            </a:r>
          </a:p>
          <a:p>
            <a:pPr marL="171450" lvl="0" indent="-171450">
              <a:buFont typeface="Arial" pitchFamily="34" charset="0"/>
              <a:buChar char="•"/>
            </a:pPr>
            <a:r>
              <a:rPr lang="en-US" baseline="0" dirty="0" smtClean="0"/>
              <a:t>Growing expectations for economic impact, and how to meet these demands without compromising our academic mission.</a:t>
            </a:r>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3</a:t>
            </a:fld>
            <a:endParaRPr lang="en-US"/>
          </a:p>
        </p:txBody>
      </p:sp>
    </p:spTree>
    <p:extLst>
      <p:ext uri="{BB962C8B-B14F-4D97-AF65-F5344CB8AC3E}">
        <p14:creationId xmlns:p14="http://schemas.microsoft.com/office/powerpoint/2010/main" val="3039846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a:buNone/>
            </a:pPr>
            <a:r>
              <a:rPr lang="en-US" dirty="0" smtClean="0"/>
              <a:t>These kinds of broad, high-level</a:t>
            </a:r>
            <a:r>
              <a:rPr lang="en-US" baseline="0" dirty="0" smtClean="0"/>
              <a:t> questions are not new for us at UB—they have been key considerations for us throughout the UB 2020 process.</a:t>
            </a:r>
          </a:p>
          <a:p>
            <a:pPr>
              <a:buFont typeface="Arial"/>
              <a:buNone/>
            </a:pPr>
            <a:endParaRPr lang="en-US" dirty="0" smtClean="0"/>
          </a:p>
          <a:p>
            <a:pPr>
              <a:buFont typeface="Arial"/>
              <a:buNone/>
            </a:pPr>
            <a:r>
              <a:rPr lang="en-US" dirty="0" smtClean="0"/>
              <a:t>Our</a:t>
            </a:r>
            <a:r>
              <a:rPr lang="en-US" baseline="0" dirty="0" smtClean="0"/>
              <a:t> best response is through the work we do as an academic institution</a:t>
            </a:r>
            <a:r>
              <a:rPr lang="x-none" smtClean="0"/>
              <a:t>.  </a:t>
            </a:r>
            <a:r>
              <a:rPr lang="en-US" dirty="0" smtClean="0"/>
              <a:t>Through</a:t>
            </a:r>
            <a:r>
              <a:rPr lang="en-US" baseline="0" dirty="0" smtClean="0"/>
              <a:t> UB 2020, we are meeting these challenges</a:t>
            </a:r>
            <a:r>
              <a:rPr lang="en-US" dirty="0" smtClean="0"/>
              <a:t> </a:t>
            </a:r>
            <a:r>
              <a:rPr lang="en-US" dirty="0"/>
              <a:t>b</a:t>
            </a:r>
            <a:r>
              <a:rPr lang="x-none"/>
              <a:t>y pursuing 3 key objectives</a:t>
            </a:r>
            <a:r>
              <a:rPr lang="x-none" sz="900"/>
              <a:t> </a:t>
            </a:r>
            <a:r>
              <a:rPr lang="x-none"/>
              <a:t>—all closely connected and carried out across all 3 campuses.</a:t>
            </a:r>
            <a:endParaRPr lang="en-US" sz="1400" dirty="0"/>
          </a:p>
          <a:p>
            <a:pPr>
              <a:buFont typeface="Arial"/>
              <a:buChar char="•"/>
            </a:pPr>
            <a:r>
              <a:rPr lang="en-US" b="1" dirty="0"/>
              <a:t>	</a:t>
            </a:r>
            <a:r>
              <a:rPr lang="en-US" dirty="0"/>
              <a:t>Bringing more of the </a:t>
            </a:r>
            <a:r>
              <a:rPr lang="en-US" b="1" dirty="0"/>
              <a:t>world’s best faculty to UB—</a:t>
            </a:r>
            <a:r>
              <a:rPr lang="en-US" dirty="0"/>
              <a:t>across</a:t>
            </a:r>
            <a:r>
              <a:rPr lang="en-US" b="1" dirty="0"/>
              <a:t> </a:t>
            </a:r>
            <a:r>
              <a:rPr lang="en-US" dirty="0"/>
              <a:t>the </a:t>
            </a:r>
            <a:r>
              <a:rPr lang="en-US" dirty="0" smtClean="0"/>
              <a:t>disciplines—and </a:t>
            </a:r>
            <a:r>
              <a:rPr lang="en-US" dirty="0"/>
              <a:t>harnessing the impact of their research and discovery</a:t>
            </a:r>
          </a:p>
          <a:p>
            <a:pPr>
              <a:buFont typeface="Arial"/>
              <a:buChar char="•"/>
            </a:pPr>
            <a:r>
              <a:rPr lang="en-US" dirty="0"/>
              <a:t>	Creating the </a:t>
            </a:r>
            <a:r>
              <a:rPr lang="en-US" b="1" dirty="0"/>
              <a:t>transformative environment </a:t>
            </a:r>
            <a:r>
              <a:rPr lang="en-US" dirty="0"/>
              <a:t>that prepares our students to be 21</a:t>
            </a:r>
            <a:r>
              <a:rPr lang="en-US" baseline="30000" dirty="0"/>
              <a:t>st</a:t>
            </a:r>
            <a:r>
              <a:rPr lang="en-US" dirty="0"/>
              <a:t> century leaders—here in WNY and in the global community</a:t>
            </a:r>
          </a:p>
          <a:p>
            <a:pPr>
              <a:buFont typeface="Arial"/>
              <a:buChar char="•"/>
            </a:pPr>
            <a:r>
              <a:rPr lang="en-US" dirty="0"/>
              <a:t>	Providing the </a:t>
            </a:r>
            <a:r>
              <a:rPr lang="en-US" b="1" dirty="0"/>
              <a:t>infrastructure and physical campus climate </a:t>
            </a:r>
            <a:r>
              <a:rPr lang="en-US" dirty="0"/>
              <a:t>that enable our faculty, staff, and students to thrive across all three </a:t>
            </a:r>
            <a:r>
              <a:rPr lang="en-US" dirty="0" smtClean="0"/>
              <a:t>campuses.  </a:t>
            </a:r>
            <a:endParaRPr lang="en-US" sz="1400" b="1" dirty="0"/>
          </a:p>
          <a:p>
            <a:pPr>
              <a:buFont typeface="Arial"/>
              <a:buChar char="•"/>
            </a:pPr>
            <a:endParaRPr lang="en-US" b="1" dirty="0"/>
          </a:p>
          <a:p>
            <a:pPr>
              <a:buFont typeface="Arial"/>
              <a:buNone/>
            </a:pPr>
            <a:r>
              <a:rPr lang="en-US" b="0" dirty="0" smtClean="0"/>
              <a:t>Achieving</a:t>
            </a:r>
            <a:r>
              <a:rPr lang="en-US" b="0" baseline="0" dirty="0" smtClean="0"/>
              <a:t> this vision is a collective effort, drawing on the collaborative work of our entire UB community.  </a:t>
            </a:r>
            <a:r>
              <a:rPr lang="en-US" b="1" baseline="0" dirty="0" smtClean="0"/>
              <a:t>The  leadership and contributions of the faculty are </a:t>
            </a:r>
            <a:r>
              <a:rPr lang="en-US" b="1" dirty="0" smtClean="0"/>
              <a:t>instrumental </a:t>
            </a:r>
            <a:r>
              <a:rPr lang="en-US" b="1" dirty="0"/>
              <a:t>to all we’ve already achieved, and will be critical to our continued success</a:t>
            </a:r>
            <a:r>
              <a:rPr lang="en-US" b="1" dirty="0" smtClean="0"/>
              <a:t>. Your</a:t>
            </a:r>
            <a:r>
              <a:rPr lang="en-US" b="1" baseline="0" dirty="0" smtClean="0"/>
              <a:t> work drives the academic mission, and sets in motion every element of the university </a:t>
            </a:r>
            <a:r>
              <a:rPr lang="en-US" b="0" baseline="0" dirty="0" smtClean="0"/>
              <a:t>enterprise—from the students we educate to the way we share our research for the benefit of the communities we serve.</a:t>
            </a:r>
          </a:p>
          <a:p>
            <a:pPr>
              <a:buFont typeface="Arial"/>
              <a:buNone/>
            </a:pPr>
            <a:endParaRPr lang="en-US" b="1" dirty="0"/>
          </a:p>
          <a:p>
            <a:pPr>
              <a:buFont typeface="Arial"/>
              <a:buNone/>
            </a:pPr>
            <a:r>
              <a:rPr lang="en-US" b="0" dirty="0" smtClean="0"/>
              <a:t>Realizing </a:t>
            </a:r>
            <a:r>
              <a:rPr lang="en-US" b="0" dirty="0"/>
              <a:t>UB 2020, the next phase of our strategic vision,</a:t>
            </a:r>
            <a:r>
              <a:rPr lang="en-US" b="1" dirty="0"/>
              <a:t> </a:t>
            </a:r>
            <a:r>
              <a:rPr lang="en-US" dirty="0" smtClean="0"/>
              <a:t>builds </a:t>
            </a:r>
            <a:r>
              <a:rPr lang="en-US" dirty="0"/>
              <a:t>on the </a:t>
            </a:r>
            <a:r>
              <a:rPr lang="en-US" dirty="0" smtClean="0"/>
              <a:t>momentum </a:t>
            </a:r>
            <a:r>
              <a:rPr lang="en-US" dirty="0"/>
              <a:t>we have already achieved through UB 2020, and uses it as the springboard for taking our excellence and our impact to the next level. </a:t>
            </a:r>
          </a:p>
        </p:txBody>
      </p:sp>
      <p:sp>
        <p:nvSpPr>
          <p:cNvPr id="4" name="Slide Number Placeholder 3"/>
          <p:cNvSpPr>
            <a:spLocks noGrp="1"/>
          </p:cNvSpPr>
          <p:nvPr>
            <p:ph type="sldNum" sz="quarter" idx="10"/>
          </p:nvPr>
        </p:nvSpPr>
        <p:spPr/>
        <p:txBody>
          <a:bodyPr/>
          <a:lstStyle/>
          <a:p>
            <a:fld id="{2C44059F-968E-F04A-ACF3-A7141EC4DDB8}" type="slidenum">
              <a:rPr lang="en-US" smtClean="0"/>
              <a:pPr/>
              <a:t>4</a:t>
            </a:fld>
            <a:endParaRPr lang="en-US"/>
          </a:p>
        </p:txBody>
      </p:sp>
    </p:spTree>
    <p:extLst>
      <p:ext uri="{BB962C8B-B14F-4D97-AF65-F5344CB8AC3E}">
        <p14:creationId xmlns:p14="http://schemas.microsoft.com/office/powerpoint/2010/main" val="2353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400" baseline="0" dirty="0" smtClean="0"/>
              <a:t>While we certainly face the same challenges our peer institutions do in a climate of economic uncertainty, this is also a critical moment of opportunity for UB. </a:t>
            </a:r>
          </a:p>
          <a:p>
            <a:pPr lvl="0"/>
            <a:endParaRPr lang="en-US" sz="1400" baseline="0" dirty="0" smtClean="0"/>
          </a:p>
          <a:p>
            <a:pPr lvl="0"/>
            <a:r>
              <a:rPr lang="en-US" baseline="0" dirty="0" smtClean="0"/>
              <a:t>Our progress as a university is taking place in the broader context of a time of significant momentum for our region.  UB is—and should be—a key part of that momentum.  </a:t>
            </a:r>
            <a:endParaRPr lang="en-US" sz="1400" dirty="0" smtClean="0"/>
          </a:p>
          <a:p>
            <a:pPr marL="171433" indent="-171433">
              <a:buFont typeface="Arial" pitchFamily="34" charset="0"/>
              <a:buChar char="•"/>
            </a:pPr>
            <a:r>
              <a:rPr lang="x-none" smtClean="0"/>
              <a:t>R</a:t>
            </a:r>
            <a:r>
              <a:rPr lang="en-US" dirty="0" err="1" smtClean="0"/>
              <a:t>egional</a:t>
            </a:r>
            <a:r>
              <a:rPr lang="en-US" dirty="0" smtClean="0"/>
              <a:t> Economic Development Council</a:t>
            </a:r>
            <a:endParaRPr lang="en-US" sz="1400" dirty="0" smtClean="0"/>
          </a:p>
          <a:p>
            <a:pPr marL="171433" indent="-171433">
              <a:buFont typeface="Arial" pitchFamily="34" charset="0"/>
              <a:buChar char="•"/>
            </a:pPr>
            <a:r>
              <a:rPr lang="x-none" smtClean="0"/>
              <a:t>Buffalo </a:t>
            </a:r>
            <a:r>
              <a:rPr lang="x-none"/>
              <a:t>Billion</a:t>
            </a:r>
            <a:r>
              <a:rPr lang="en-US" dirty="0"/>
              <a:t> </a:t>
            </a:r>
            <a:endParaRPr lang="en-US" sz="1400" dirty="0"/>
          </a:p>
          <a:p>
            <a:pPr lvl="0"/>
            <a:endParaRPr lang="en-US" sz="1400" dirty="0"/>
          </a:p>
          <a:p>
            <a:pPr lvl="0"/>
            <a:r>
              <a:rPr lang="x-none" smtClean="0"/>
              <a:t>NYSUNY 2020: Five years of financial stability is game-changing for UB, allowing us to plan with confidence. </a:t>
            </a:r>
            <a:r>
              <a:rPr lang="en-US" baseline="0" dirty="0" smtClean="0"/>
              <a:t> </a:t>
            </a:r>
          </a:p>
          <a:p>
            <a:pPr marL="171450" lvl="0" indent="-171450">
              <a:buFont typeface="Arial" pitchFamily="34" charset="0"/>
              <a:buChar char="•"/>
            </a:pPr>
            <a:r>
              <a:rPr lang="x-none" smtClean="0"/>
              <a:t>UB </a:t>
            </a:r>
            <a:r>
              <a:rPr lang="x-none"/>
              <a:t>is committed to delivering substantial returns on investments</a:t>
            </a:r>
            <a:r>
              <a:rPr lang="en-US" dirty="0"/>
              <a:t> made to our university.  W</a:t>
            </a:r>
            <a:r>
              <a:rPr lang="x-none"/>
              <a:t>e are already well on our way.   </a:t>
            </a:r>
            <a:endParaRPr lang="en-US" sz="1400" dirty="0"/>
          </a:p>
          <a:p>
            <a:pPr lvl="0"/>
            <a:endParaRPr lang="en-US" sz="1400" baseline="0" dirty="0" smtClean="0"/>
          </a:p>
          <a:p>
            <a:pPr lvl="0"/>
            <a:r>
              <a:rPr lang="en-US" sz="1400" baseline="0" dirty="0" smtClean="0"/>
              <a:t>We are deeply engaged in the well-being of our larger communities. This is not just a matter of fulfilling our commitment to the state.  It is vital to who we are as a public research university.  We are not an ivory tower—we are part of the fabric of our community, and we have an ethical responsibility to play a leadership role in the social, economic, and cultural vitality of our region. </a:t>
            </a:r>
            <a:endParaRPr lang="en-US" sz="1400"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5</a:t>
            </a:fld>
            <a:endParaRPr lang="en-US"/>
          </a:p>
        </p:txBody>
      </p:sp>
    </p:spTree>
    <p:extLst>
      <p:ext uri="{BB962C8B-B14F-4D97-AF65-F5344CB8AC3E}">
        <p14:creationId xmlns:p14="http://schemas.microsoft.com/office/powerpoint/2010/main" val="379229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x-none" smtClean="0">
                <a:solidFill>
                  <a:schemeClr val="tx1"/>
                </a:solidFill>
              </a:rPr>
              <a:t>With </a:t>
            </a:r>
            <a:r>
              <a:rPr lang="x-none">
                <a:solidFill>
                  <a:schemeClr val="tx1"/>
                </a:solidFill>
              </a:rPr>
              <a:t>the support and </a:t>
            </a:r>
            <a:r>
              <a:rPr lang="en-US" dirty="0" smtClean="0">
                <a:solidFill>
                  <a:schemeClr val="tx1"/>
                </a:solidFill>
              </a:rPr>
              <a:t>contributions</a:t>
            </a:r>
            <a:r>
              <a:rPr lang="en-US" baseline="0" dirty="0" smtClean="0">
                <a:solidFill>
                  <a:schemeClr val="tx1"/>
                </a:solidFill>
              </a:rPr>
              <a:t> of the entire university community</a:t>
            </a:r>
            <a:r>
              <a:rPr lang="x-none" smtClean="0">
                <a:solidFill>
                  <a:schemeClr val="tx1"/>
                </a:solidFill>
              </a:rPr>
              <a:t>, </a:t>
            </a:r>
            <a:r>
              <a:rPr lang="x-none">
                <a:solidFill>
                  <a:schemeClr val="tx1"/>
                </a:solidFill>
              </a:rPr>
              <a:t>we </a:t>
            </a:r>
            <a:r>
              <a:rPr lang="x-none" b="1">
                <a:solidFill>
                  <a:schemeClr val="tx1"/>
                </a:solidFill>
              </a:rPr>
              <a:t>are</a:t>
            </a:r>
            <a:r>
              <a:rPr lang="x-none">
                <a:solidFill>
                  <a:schemeClr val="tx1"/>
                </a:solidFill>
              </a:rPr>
              <a:t> establishing UB as a </a:t>
            </a:r>
            <a:r>
              <a:rPr lang="x-none" smtClean="0">
                <a:solidFill>
                  <a:schemeClr val="tx1"/>
                </a:solidFill>
              </a:rPr>
              <a:t>lead</a:t>
            </a:r>
            <a:r>
              <a:rPr lang="en-US" dirty="0" err="1" smtClean="0">
                <a:solidFill>
                  <a:schemeClr val="tx1"/>
                </a:solidFill>
              </a:rPr>
              <a:t>er</a:t>
            </a:r>
            <a:r>
              <a:rPr lang="en-US" baseline="0" dirty="0" smtClean="0">
                <a:solidFill>
                  <a:schemeClr val="tx1"/>
                </a:solidFill>
              </a:rPr>
              <a:t> every day. We are an incredibly complex organization, but all of </a:t>
            </a:r>
            <a:r>
              <a:rPr lang="en-US" b="1" baseline="0" dirty="0" smtClean="0">
                <a:solidFill>
                  <a:schemeClr val="tx1"/>
                </a:solidFill>
              </a:rPr>
              <a:t>our work begins with the work of our faculty</a:t>
            </a:r>
            <a:r>
              <a:rPr lang="en-US" baseline="0" dirty="0" smtClean="0">
                <a:solidFill>
                  <a:schemeClr val="tx1"/>
                </a:solidFill>
              </a:rPr>
              <a:t>:</a:t>
            </a:r>
            <a:endParaRPr lang="en-US" sz="1400" dirty="0">
              <a:solidFill>
                <a:schemeClr val="tx1"/>
              </a:solidFill>
            </a:endParaRPr>
          </a:p>
          <a:p>
            <a:pPr marL="171433" indent="-171433">
              <a:buFont typeface="Arial" pitchFamily="34" charset="0"/>
              <a:buChar char="•"/>
            </a:pPr>
            <a:r>
              <a:rPr lang="en-US" baseline="0" dirty="0" smtClean="0">
                <a:solidFill>
                  <a:schemeClr val="tx1"/>
                </a:solidFill>
              </a:rPr>
              <a:t>Delivering an </a:t>
            </a:r>
            <a:r>
              <a:rPr lang="x-none" smtClean="0">
                <a:solidFill>
                  <a:schemeClr val="tx1"/>
                </a:solidFill>
              </a:rPr>
              <a:t>outstanding </a:t>
            </a:r>
            <a:r>
              <a:rPr lang="x-none">
                <a:solidFill>
                  <a:schemeClr val="tx1"/>
                </a:solidFill>
              </a:rPr>
              <a:t>education to our undergraduate, graduate, and professional students</a:t>
            </a:r>
            <a:endParaRPr lang="en-US" sz="1400" dirty="0">
              <a:solidFill>
                <a:schemeClr val="tx1"/>
              </a:solidFill>
            </a:endParaRPr>
          </a:p>
          <a:p>
            <a:pPr marL="171433" indent="-171433">
              <a:buFont typeface="Arial" pitchFamily="34" charset="0"/>
              <a:buChar char="•"/>
            </a:pPr>
            <a:r>
              <a:rPr lang="en-US" baseline="0" dirty="0" smtClean="0">
                <a:solidFill>
                  <a:schemeClr val="tx1"/>
                </a:solidFill>
              </a:rPr>
              <a:t>Advancing UB’s excellence</a:t>
            </a:r>
            <a:r>
              <a:rPr lang="x-none" smtClean="0">
                <a:solidFill>
                  <a:schemeClr val="tx1"/>
                </a:solidFill>
              </a:rPr>
              <a:t> </a:t>
            </a:r>
            <a:r>
              <a:rPr lang="x-none">
                <a:solidFill>
                  <a:schemeClr val="tx1"/>
                </a:solidFill>
              </a:rPr>
              <a:t>in terms of basic, applied, and translational research</a:t>
            </a:r>
            <a:endParaRPr lang="en-US" sz="1400" dirty="0">
              <a:solidFill>
                <a:schemeClr val="tx1"/>
              </a:solidFill>
            </a:endParaRPr>
          </a:p>
          <a:p>
            <a:pPr marL="171433" indent="-171433">
              <a:buFont typeface="Arial" pitchFamily="34" charset="0"/>
              <a:buChar char="•"/>
            </a:pPr>
            <a:r>
              <a:rPr lang="en-US" dirty="0" smtClean="0">
                <a:solidFill>
                  <a:schemeClr val="tx1"/>
                </a:solidFill>
              </a:rPr>
              <a:t>Translating</a:t>
            </a:r>
            <a:r>
              <a:rPr lang="en-US" baseline="0" dirty="0" smtClean="0">
                <a:solidFill>
                  <a:schemeClr val="tx1"/>
                </a:solidFill>
              </a:rPr>
              <a:t> your</a:t>
            </a:r>
            <a:r>
              <a:rPr lang="x-none" smtClean="0">
                <a:solidFill>
                  <a:schemeClr val="tx1"/>
                </a:solidFill>
              </a:rPr>
              <a:t> </a:t>
            </a:r>
            <a:r>
              <a:rPr lang="x-none">
                <a:solidFill>
                  <a:schemeClr val="tx1"/>
                </a:solidFill>
              </a:rPr>
              <a:t>pioneering research to the marketplace through discoveries and inventions that improve the quality of life locally as well as globally</a:t>
            </a:r>
            <a:endParaRPr lang="en-US" sz="1400" dirty="0">
              <a:solidFill>
                <a:schemeClr val="tx1"/>
              </a:solidFill>
            </a:endParaRPr>
          </a:p>
          <a:p>
            <a:pPr marL="171433" indent="-171433">
              <a:buFont typeface="Arial" pitchFamily="34" charset="0"/>
              <a:buChar char="•"/>
            </a:pPr>
            <a:r>
              <a:rPr lang="en-US" baseline="0" dirty="0" smtClean="0">
                <a:solidFill>
                  <a:schemeClr val="tx1"/>
                </a:solidFill>
              </a:rPr>
              <a:t>Helping UB </a:t>
            </a:r>
            <a:r>
              <a:rPr lang="x-none" smtClean="0">
                <a:solidFill>
                  <a:schemeClr val="tx1"/>
                </a:solidFill>
              </a:rPr>
              <a:t>build healthier communities</a:t>
            </a:r>
            <a:r>
              <a:rPr lang="en-US" dirty="0" smtClean="0">
                <a:solidFill>
                  <a:schemeClr val="tx1"/>
                </a:solidFill>
              </a:rPr>
              <a:t>, sharing our</a:t>
            </a:r>
            <a:r>
              <a:rPr lang="en-US" baseline="0" dirty="0" smtClean="0">
                <a:solidFill>
                  <a:schemeClr val="tx1"/>
                </a:solidFill>
              </a:rPr>
              <a:t> arts, educational, and cultural expertise;</a:t>
            </a:r>
            <a:r>
              <a:rPr lang="x-none" smtClean="0">
                <a:solidFill>
                  <a:schemeClr val="tx1"/>
                </a:solidFill>
              </a:rPr>
              <a:t> </a:t>
            </a:r>
            <a:r>
              <a:rPr lang="x-none">
                <a:solidFill>
                  <a:schemeClr val="tx1"/>
                </a:solidFill>
              </a:rPr>
              <a:t>and providing outstanding clinical care</a:t>
            </a:r>
            <a:endParaRPr lang="en-US" sz="1400" dirty="0">
              <a:solidFill>
                <a:schemeClr val="tx1"/>
              </a:solidFill>
            </a:endParaRPr>
          </a:p>
          <a:p>
            <a:r>
              <a:rPr lang="x-none">
                <a:solidFill>
                  <a:schemeClr val="tx1"/>
                </a:solidFill>
              </a:rPr>
              <a:t> </a:t>
            </a:r>
            <a:endParaRPr lang="en-US" sz="1400" dirty="0">
              <a:solidFill>
                <a:schemeClr val="tx1"/>
              </a:solidFill>
            </a:endParaRPr>
          </a:p>
          <a:p>
            <a:pPr lvl="0">
              <a:buFont typeface="Arial"/>
              <a:buNone/>
            </a:pPr>
            <a:r>
              <a:rPr lang="en-US" baseline="0" dirty="0" smtClean="0">
                <a:solidFill>
                  <a:schemeClr val="tx1"/>
                </a:solidFill>
              </a:rPr>
              <a:t>To continue on our trajectory of excellence, it’s imperative that we </a:t>
            </a:r>
            <a:r>
              <a:rPr lang="en-US" b="1" baseline="0" dirty="0" smtClean="0">
                <a:solidFill>
                  <a:schemeClr val="tx1"/>
                </a:solidFill>
              </a:rPr>
              <a:t>build</a:t>
            </a:r>
            <a:r>
              <a:rPr lang="en-US" b="1" dirty="0" smtClean="0">
                <a:solidFill>
                  <a:schemeClr val="tx1"/>
                </a:solidFill>
              </a:rPr>
              <a:t> </a:t>
            </a:r>
            <a:r>
              <a:rPr lang="en-US" b="1" dirty="0">
                <a:solidFill>
                  <a:schemeClr val="tx1"/>
                </a:solidFill>
              </a:rPr>
              <a:t>faculty strength in key </a:t>
            </a:r>
            <a:r>
              <a:rPr lang="en-US" b="1" dirty="0" smtClean="0">
                <a:solidFill>
                  <a:schemeClr val="tx1"/>
                </a:solidFill>
              </a:rPr>
              <a:t>areas</a:t>
            </a:r>
            <a:r>
              <a:rPr lang="en-US" dirty="0" smtClean="0">
                <a:solidFill>
                  <a:schemeClr val="tx1"/>
                </a:solidFill>
              </a:rPr>
              <a:t>.</a:t>
            </a:r>
            <a:r>
              <a:rPr lang="en-US" baseline="0" dirty="0" smtClean="0">
                <a:solidFill>
                  <a:schemeClr val="tx1"/>
                </a:solidFill>
              </a:rPr>
              <a:t>  </a:t>
            </a:r>
          </a:p>
          <a:p>
            <a:pPr lvl="0">
              <a:buFont typeface="Arial"/>
              <a:buNone/>
            </a:pPr>
            <a:r>
              <a:rPr lang="en-US" baseline="0" dirty="0" smtClean="0">
                <a:solidFill>
                  <a:schemeClr val="tx1"/>
                </a:solidFill>
              </a:rPr>
              <a:t>O</a:t>
            </a:r>
            <a:r>
              <a:rPr lang="en-US" dirty="0" smtClean="0">
                <a:solidFill>
                  <a:schemeClr val="tx1"/>
                </a:solidFill>
              </a:rPr>
              <a:t>ur </a:t>
            </a:r>
            <a:r>
              <a:rPr lang="en-US" dirty="0">
                <a:solidFill>
                  <a:schemeClr val="tx1"/>
                </a:solidFill>
              </a:rPr>
              <a:t>5-year faculty investment goals include: </a:t>
            </a:r>
          </a:p>
          <a:p>
            <a:pPr marL="171433" indent="-171433">
              <a:buFont typeface="Arial" pitchFamily="34" charset="0"/>
              <a:buChar char="•"/>
            </a:pPr>
            <a:r>
              <a:rPr lang="en-US" dirty="0">
                <a:solidFill>
                  <a:schemeClr val="tx1"/>
                </a:solidFill>
              </a:rPr>
              <a:t>Grow tenured/tenure track faculty by 250</a:t>
            </a:r>
          </a:p>
          <a:p>
            <a:pPr marL="171433" indent="-171433">
              <a:buFont typeface="Arial" pitchFamily="34" charset="0"/>
              <a:buChar char="•"/>
            </a:pPr>
            <a:r>
              <a:rPr lang="en-US" dirty="0">
                <a:solidFill>
                  <a:schemeClr val="tx1"/>
                </a:solidFill>
              </a:rPr>
              <a:t>Grow Research Expenditures by $60 M (40%)</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6</a:t>
            </a:fld>
            <a:endParaRPr lang="en-US"/>
          </a:p>
        </p:txBody>
      </p:sp>
    </p:spTree>
    <p:extLst>
      <p:ext uri="{BB962C8B-B14F-4D97-AF65-F5344CB8AC3E}">
        <p14:creationId xmlns:p14="http://schemas.microsoft.com/office/powerpoint/2010/main" val="413597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UB is playing a </a:t>
            </a:r>
            <a:r>
              <a:rPr lang="en-US" b="1" dirty="0" smtClean="0"/>
              <a:t>leadership role</a:t>
            </a:r>
            <a:r>
              <a:rPr lang="en-US" b="1" baseline="0" dirty="0" smtClean="0"/>
              <a:t> in proactively responding to nationwide challenges in higher education.  Providing a timely, relevant curriculum </a:t>
            </a:r>
            <a:r>
              <a:rPr lang="en-US" baseline="0" dirty="0" smtClean="0"/>
              <a:t>that prepares students for success is a key priority for the higher </a:t>
            </a:r>
            <a:r>
              <a:rPr lang="en-US" baseline="0" dirty="0" err="1" smtClean="0"/>
              <a:t>ed</a:t>
            </a:r>
            <a:r>
              <a:rPr lang="en-US" baseline="0" dirty="0" smtClean="0"/>
              <a:t> community nationwide. </a:t>
            </a:r>
            <a:r>
              <a:rPr lang="en-US" dirty="0" smtClean="0"/>
              <a:t>Providing</a:t>
            </a:r>
            <a:r>
              <a:rPr lang="en-US" baseline="0" dirty="0" smtClean="0"/>
              <a:t> our students with a world-class education is at the heart of our mission. For UB, this means preparing our current and future students to be global leaders in the 21</a:t>
            </a:r>
            <a:r>
              <a:rPr lang="en-US" baseline="30000" dirty="0" smtClean="0"/>
              <a:t>st</a:t>
            </a:r>
            <a:r>
              <a:rPr lang="en-US" baseline="0" dirty="0" smtClean="0"/>
              <a:t> century.  </a:t>
            </a:r>
          </a:p>
          <a:p>
            <a:endParaRPr lang="en-US" b="1" baseline="0" dirty="0" smtClean="0"/>
          </a:p>
          <a:p>
            <a:r>
              <a:rPr lang="en-US" b="1" baseline="0" dirty="0" smtClean="0"/>
              <a:t>Faculty play </a:t>
            </a:r>
            <a:r>
              <a:rPr lang="en-US" b="1" u="sng" baseline="0" dirty="0" smtClean="0"/>
              <a:t>the</a:t>
            </a:r>
            <a:r>
              <a:rPr lang="en-US" b="1" baseline="0" dirty="0" smtClean="0"/>
              <a:t> critical role in this mission.  </a:t>
            </a:r>
            <a:r>
              <a:rPr lang="en-US" b="0" baseline="0" dirty="0" smtClean="0"/>
              <a:t>Our faculty </a:t>
            </a:r>
            <a:r>
              <a:rPr lang="en-US" b="1" baseline="0" dirty="0" smtClean="0"/>
              <a:t>drive the curriculum and bring that curriculum to life</a:t>
            </a:r>
            <a:r>
              <a:rPr lang="en-US" baseline="0" dirty="0" smtClean="0"/>
              <a:t> with cutting-edge research experience, community engagement opportunities at home and abroad.  </a:t>
            </a:r>
          </a:p>
          <a:p>
            <a:pPr marL="171450" indent="-171450">
              <a:buFont typeface="Arial" pitchFamily="34" charset="0"/>
              <a:buChar char="•"/>
            </a:pPr>
            <a:r>
              <a:rPr lang="en-US" b="1" baseline="0" dirty="0" smtClean="0"/>
              <a:t>Many of you work directly with students in the Honors College and Undergraduate Academies</a:t>
            </a:r>
            <a:r>
              <a:rPr lang="en-US" b="0" baseline="0" dirty="0" smtClean="0"/>
              <a:t>, including UB’s newest academies in Entrepreneurship (launched Fall 2012) and in Sustainability (launching Fall 2013). </a:t>
            </a:r>
          </a:p>
          <a:p>
            <a:endParaRPr lang="en-US" b="1" baseline="0" dirty="0" smtClean="0"/>
          </a:p>
          <a:p>
            <a:r>
              <a:rPr lang="en-US" b="0" baseline="0" dirty="0" smtClean="0"/>
              <a:t>Our students already participate in study abroad at over 5 times the nationwide rate.  We want to create even more opportunities for our students to gain global experience, and we are looking at innovative ways to bring these experiences into the curriculum.  </a:t>
            </a:r>
          </a:p>
          <a:p>
            <a:pPr marL="171450" indent="-171450">
              <a:buFont typeface="Arial" pitchFamily="34" charset="0"/>
              <a:buChar char="•"/>
            </a:pPr>
            <a:r>
              <a:rPr lang="en-US" b="0" baseline="0" dirty="0" smtClean="0"/>
              <a:t>For example, you may have helped advise those planning</a:t>
            </a:r>
            <a:r>
              <a:rPr lang="en-US" b="1" baseline="0" dirty="0" smtClean="0"/>
              <a:t> the new inter-session initiative </a:t>
            </a:r>
            <a:r>
              <a:rPr lang="en-US" b="0" baseline="0" dirty="0" smtClean="0"/>
              <a:t>that will allow for a wide array of new opportunities for our students, such as an intensive winter seminars overseas</a:t>
            </a:r>
            <a:r>
              <a:rPr lang="en-US" b="1" baseline="0" dirty="0" smtClean="0"/>
              <a:t> </a:t>
            </a:r>
            <a:r>
              <a:rPr lang="en-US" b="0" baseline="0" dirty="0" smtClean="0"/>
              <a:t>(e.g. Ezra </a:t>
            </a:r>
            <a:r>
              <a:rPr lang="en-US" b="0" baseline="0" dirty="0" err="1" smtClean="0"/>
              <a:t>Zubrow’s</a:t>
            </a:r>
            <a:r>
              <a:rPr lang="en-US" b="0" baseline="0" dirty="0" smtClean="0"/>
              <a:t> anthropology seminar in Siberia).</a:t>
            </a:r>
          </a:p>
          <a:p>
            <a:endParaRPr lang="en-US" dirty="0" smtClean="0"/>
          </a:p>
          <a:p>
            <a:r>
              <a:rPr lang="en-US" dirty="0" smtClean="0"/>
              <a:t>Our</a:t>
            </a:r>
            <a:r>
              <a:rPr lang="en-US" baseline="0" dirty="0" smtClean="0"/>
              <a:t> focus is on creating transformative opportunities for our students at every level—undergraduate as well as graduate and professional.  </a:t>
            </a:r>
          </a:p>
          <a:p>
            <a:pPr marL="171450" indent="-171450">
              <a:buFont typeface="Arial" pitchFamily="34" charset="0"/>
              <a:buChar char="•"/>
            </a:pPr>
            <a:r>
              <a:rPr lang="en-US" b="1" baseline="0" dirty="0" smtClean="0"/>
              <a:t>For example, Law School clinics in affordable housing, elder care, and environmental policy.</a:t>
            </a:r>
            <a:endParaRPr lang="en-US" b="1" dirty="0" smtClean="0"/>
          </a:p>
        </p:txBody>
      </p:sp>
      <p:sp>
        <p:nvSpPr>
          <p:cNvPr id="4" name="Slide Number Placeholder 3"/>
          <p:cNvSpPr>
            <a:spLocks noGrp="1"/>
          </p:cNvSpPr>
          <p:nvPr>
            <p:ph type="sldNum" sz="quarter" idx="10"/>
          </p:nvPr>
        </p:nvSpPr>
        <p:spPr/>
        <p:txBody>
          <a:bodyPr/>
          <a:lstStyle/>
          <a:p>
            <a:fld id="{2C44059F-968E-F04A-ACF3-A7141EC4DDB8}" type="slidenum">
              <a:rPr lang="en-US" smtClean="0"/>
              <a:pPr/>
              <a:t>7</a:t>
            </a:fld>
            <a:endParaRPr lang="en-US"/>
          </a:p>
        </p:txBody>
      </p:sp>
    </p:spTree>
    <p:extLst>
      <p:ext uri="{BB962C8B-B14F-4D97-AF65-F5344CB8AC3E}">
        <p14:creationId xmlns:p14="http://schemas.microsoft.com/office/powerpoint/2010/main" val="95051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None/>
            </a:pPr>
            <a:r>
              <a:rPr lang="en-US" baseline="0" dirty="0" smtClean="0"/>
              <a:t>As a critical part of our mission, we are committed to </a:t>
            </a:r>
            <a:r>
              <a:rPr lang="en-US" b="0" baseline="0" dirty="0" smtClean="0"/>
              <a:t>ensuring that a world-class UB education is an opportunity available to all with the talent and motivation to pursue it.  This element of our mission has never been more important in the current climate for higher </a:t>
            </a:r>
            <a:r>
              <a:rPr lang="en-US" b="0" baseline="0" dirty="0" err="1" smtClean="0"/>
              <a:t>ed</a:t>
            </a:r>
            <a:r>
              <a:rPr lang="en-US" b="0" baseline="0" dirty="0" smtClean="0"/>
              <a:t> in the 21</a:t>
            </a:r>
            <a:r>
              <a:rPr lang="en-US" b="0" baseline="30000" dirty="0" smtClean="0"/>
              <a:t>st</a:t>
            </a:r>
            <a:r>
              <a:rPr lang="en-US" b="0" baseline="0" dirty="0" smtClean="0"/>
              <a:t> century, where </a:t>
            </a:r>
            <a:r>
              <a:rPr lang="en-US" b="1" baseline="0" dirty="0" smtClean="0"/>
              <a:t>student debt, college affordability, and access</a:t>
            </a:r>
            <a:r>
              <a:rPr lang="en-US" b="0" baseline="0" dirty="0" smtClean="0"/>
              <a:t> to educational opportunity are steadily escalating national issues.</a:t>
            </a:r>
          </a:p>
          <a:p>
            <a:endParaRPr lang="en-US" b="0" baseline="0" dirty="0" smtClean="0"/>
          </a:p>
          <a:p>
            <a:pPr defTabSz="457153">
              <a:defRPr/>
            </a:pPr>
            <a:r>
              <a:rPr lang="en-US" baseline="0" dirty="0" smtClean="0"/>
              <a:t>NYSUNY 2020 revenues have enabled us to make critical investments in academic support for our students, including the </a:t>
            </a:r>
            <a:r>
              <a:rPr lang="en-US" b="1" baseline="0" dirty="0" smtClean="0"/>
              <a:t>Finish in Four </a:t>
            </a:r>
            <a:r>
              <a:rPr lang="en-US" baseline="0" dirty="0" smtClean="0"/>
              <a:t>program, which aims to ensure that all of our students have the resources and support they need to graduate in four years. </a:t>
            </a:r>
          </a:p>
          <a:p>
            <a:pPr marL="171450" indent="-171450" defTabSz="457153">
              <a:buFont typeface="Arial" pitchFamily="34" charset="0"/>
              <a:buChar char="•"/>
              <a:defRPr/>
            </a:pPr>
            <a:r>
              <a:rPr lang="en-US" b="1" baseline="0" dirty="0" smtClean="0"/>
              <a:t>Many of the faculty in this room played an integral role in the successful launch of this program—a collaboration across many units.</a:t>
            </a:r>
          </a:p>
          <a:p>
            <a:pPr marL="171450" indent="-171450" defTabSz="457153">
              <a:buFont typeface="Arial" pitchFamily="34" charset="0"/>
              <a:buChar char="•"/>
              <a:defRPr/>
            </a:pPr>
            <a:r>
              <a:rPr lang="en-US" b="0" baseline="0" dirty="0" smtClean="0"/>
              <a:t>And</a:t>
            </a:r>
            <a:r>
              <a:rPr lang="en-US" b="1" baseline="0" dirty="0" smtClean="0"/>
              <a:t> many of you are seeing a direct impact in your classrooms. </a:t>
            </a:r>
            <a:r>
              <a:rPr lang="en-US" b="0" baseline="0" dirty="0" smtClean="0"/>
              <a:t>While Finish in Four is focused on providing more course sections and accommodating more students, we also are committed to ensuring to </a:t>
            </a:r>
            <a:r>
              <a:rPr lang="en-US" b="1" baseline="0" dirty="0" smtClean="0"/>
              <a:t>keeping faculty-student ratios </a:t>
            </a:r>
            <a:r>
              <a:rPr lang="en-US" b="0" baseline="0" dirty="0" smtClean="0"/>
              <a:t>reasonable, so our students get the close interaction they need and so that you as faculty have the classroom environment you need to teach effectively.</a:t>
            </a:r>
          </a:p>
          <a:p>
            <a:pPr lvl="0">
              <a:buFont typeface="Arial"/>
              <a:buNone/>
            </a:pPr>
            <a:endParaRPr lang="en-US" baseline="0" dirty="0" smtClean="0"/>
          </a:p>
          <a:p>
            <a:r>
              <a:rPr lang="en-US" b="0" baseline="0" dirty="0" smtClean="0"/>
              <a:t>Our 5 year goals also include raising more funds for student scholarships to help bring more of the best and brightest students to UB and help make a UB education more accessible and affordable.  </a:t>
            </a:r>
          </a:p>
          <a:p>
            <a:pPr lvl="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2C44059F-968E-F04A-ACF3-A7141EC4DDB8}" type="slidenum">
              <a:rPr lang="en-US" smtClean="0"/>
              <a:pPr/>
              <a:t>8</a:t>
            </a:fld>
            <a:endParaRPr lang="en-US"/>
          </a:p>
        </p:txBody>
      </p:sp>
    </p:spTree>
    <p:extLst>
      <p:ext uri="{BB962C8B-B14F-4D97-AF65-F5344CB8AC3E}">
        <p14:creationId xmlns:p14="http://schemas.microsoft.com/office/powerpoint/2010/main" val="235020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We</a:t>
            </a:r>
            <a:r>
              <a:rPr lang="en-US" baseline="0" dirty="0" smtClean="0"/>
              <a:t> </a:t>
            </a:r>
            <a:r>
              <a:rPr lang="en-US" b="1" baseline="0" dirty="0" smtClean="0"/>
              <a:t>compete on a national and global level for the best and brightest students and faculty</a:t>
            </a:r>
            <a:r>
              <a:rPr lang="en-US" baseline="0" dirty="0" smtClean="0"/>
              <a:t>.  To attract them, and t</a:t>
            </a:r>
            <a:r>
              <a:rPr lang="en-US" dirty="0" smtClean="0"/>
              <a:t>o provide them</a:t>
            </a:r>
            <a:r>
              <a:rPr lang="en-US" baseline="0" dirty="0" smtClean="0"/>
              <a:t> with the transformative opportunities they need to excel once they are here, we must have the right physical campus climate in place.  </a:t>
            </a:r>
            <a:r>
              <a:rPr lang="en-US" dirty="0" smtClean="0"/>
              <a:t>Every </a:t>
            </a:r>
            <a:r>
              <a:rPr lang="en-US" dirty="0"/>
              <a:t>element of our </a:t>
            </a:r>
            <a:r>
              <a:rPr lang="en-US" dirty="0" smtClean="0"/>
              <a:t>UB 2020 vision—cutting-edge </a:t>
            </a:r>
            <a:r>
              <a:rPr lang="en-US" dirty="0"/>
              <a:t>research and discovery, world-class clinical care, an innovative 21</a:t>
            </a:r>
            <a:r>
              <a:rPr lang="en-US" baseline="30000" dirty="0"/>
              <a:t>st</a:t>
            </a:r>
            <a:r>
              <a:rPr lang="en-US" dirty="0"/>
              <a:t> century curriculum, enhanced student learning—hinges on </a:t>
            </a:r>
            <a:r>
              <a:rPr lang="en-US" dirty="0" smtClean="0"/>
              <a:t>the</a:t>
            </a:r>
            <a:r>
              <a:rPr lang="en-US" baseline="0" dirty="0" smtClean="0"/>
              <a:t> physical environment we are able to provide.</a:t>
            </a:r>
            <a:endParaRPr lang="en-US" dirty="0"/>
          </a:p>
          <a:p>
            <a:pPr lvl="0"/>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With that</a:t>
            </a:r>
            <a:r>
              <a:rPr lang="en-US" baseline="0" dirty="0" smtClean="0"/>
              <a:t> in mind, </a:t>
            </a:r>
            <a:r>
              <a:rPr lang="en-US" dirty="0" smtClean="0"/>
              <a:t>UB </a:t>
            </a:r>
            <a:r>
              <a:rPr lang="en-US" dirty="0"/>
              <a:t>has </a:t>
            </a:r>
            <a:r>
              <a:rPr lang="en-US" dirty="0" smtClean="0"/>
              <a:t>undertaken</a:t>
            </a:r>
            <a:r>
              <a:rPr lang="en-US" baseline="0" dirty="0" smtClean="0"/>
              <a:t> major building renovations and new buildings across our 3 campuses.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capital projects are </a:t>
            </a:r>
            <a:r>
              <a:rPr lang="en-US" b="1" baseline="0" dirty="0" smtClean="0"/>
              <a:t>essential:</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To compete nationally and internationally for the best faculty and best students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To provide our students with a world-class education</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And to attract precious federal research funds. </a:t>
            </a:r>
            <a:endParaRPr lang="en-US" dirty="0" smtClean="0"/>
          </a:p>
          <a:p>
            <a:pPr lvl="0"/>
            <a:endParaRPr lang="en-US" baseline="0" dirty="0" smtClean="0"/>
          </a:p>
          <a:p>
            <a:pPr lvl="0"/>
            <a:endParaRPr lang="en-US" dirty="0" smtClean="0"/>
          </a:p>
          <a:p>
            <a:pPr marL="457153" lvl="1" defTabSz="457153">
              <a:defRPr/>
            </a:pPr>
            <a:endParaRPr lang="en-US" dirty="0"/>
          </a:p>
        </p:txBody>
      </p:sp>
      <p:sp>
        <p:nvSpPr>
          <p:cNvPr id="4" name="Slide Number Placeholder 3"/>
          <p:cNvSpPr>
            <a:spLocks noGrp="1"/>
          </p:cNvSpPr>
          <p:nvPr>
            <p:ph type="sldNum" sz="quarter" idx="10"/>
          </p:nvPr>
        </p:nvSpPr>
        <p:spPr/>
        <p:txBody>
          <a:bodyPr/>
          <a:lstStyle/>
          <a:p>
            <a:fld id="{2C44059F-968E-F04A-ACF3-A7141EC4DDB8}" type="slidenum">
              <a:rPr lang="en-US" smtClean="0"/>
              <a:pPr/>
              <a:t>9</a:t>
            </a:fld>
            <a:endParaRPr lang="en-US"/>
          </a:p>
        </p:txBody>
      </p:sp>
    </p:spTree>
    <p:extLst>
      <p:ext uri="{BB962C8B-B14F-4D97-AF65-F5344CB8AC3E}">
        <p14:creationId xmlns:p14="http://schemas.microsoft.com/office/powerpoint/2010/main" val="2298226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123280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330875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28837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204599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401452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34599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41033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334984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310237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426289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390724E-A207-8841-B68B-40734CC7113A}" type="datetimeFigureOut">
              <a:rPr lang="en-US" smtClean="0"/>
              <a:pPr/>
              <a:t>7/29/2016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F1C8C5-1EE5-F546-AB84-53F7B3544DD4}" type="slidenum">
              <a:rPr lang="en-US" smtClean="0"/>
              <a:pPr/>
              <a:t>‹#›</a:t>
            </a:fld>
            <a:endParaRPr lang="en-US"/>
          </a:p>
        </p:txBody>
      </p:sp>
    </p:spTree>
    <p:extLst>
      <p:ext uri="{BB962C8B-B14F-4D97-AF65-F5344CB8AC3E}">
        <p14:creationId xmlns:p14="http://schemas.microsoft.com/office/powerpoint/2010/main" val="3164724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7" name="Picture 6" descr="PPT_Inaug Template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82"/>
            <a:ext cx="9144000" cy="6858000"/>
          </a:xfrm>
          <a:prstGeom prst="rect">
            <a:avLst/>
          </a:prstGeom>
        </p:spPr>
      </p:pic>
      <p:sp>
        <p:nvSpPr>
          <p:cNvPr id="8" name="Rectangle 7"/>
          <p:cNvSpPr/>
          <p:nvPr userDrawn="1"/>
        </p:nvSpPr>
        <p:spPr>
          <a:xfrm>
            <a:off x="-76200" y="641348"/>
            <a:ext cx="9304868" cy="6328860"/>
          </a:xfrm>
          <a:prstGeom prst="rect">
            <a:avLst/>
          </a:prstGeom>
          <a:solidFill>
            <a:schemeClr val="tx1">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618" y="1595426"/>
            <a:ext cx="8112449" cy="1307730"/>
          </a:xfrm>
          <a:prstGeom prst="rect">
            <a:avLst/>
          </a:prstGeom>
        </p:spPr>
        <p:txBody>
          <a:bodyPr wrap="square">
            <a:spAutoFit/>
          </a:bodyPr>
          <a:lstStyle/>
          <a:p>
            <a:pPr>
              <a:lnSpc>
                <a:spcPct val="150000"/>
              </a:lnSpc>
            </a:pPr>
            <a:r>
              <a:rPr lang="en-US" sz="6000" dirty="0" smtClean="0">
                <a:solidFill>
                  <a:schemeClr val="bg1">
                    <a:lumMod val="65000"/>
                  </a:schemeClr>
                </a:solidFill>
                <a:latin typeface="Trebuchet MS" pitchFamily="34" charset="0"/>
                <a:ea typeface="Trebuchet MS" charset="0"/>
                <a:cs typeface="Georgia"/>
              </a:rPr>
              <a:t>  </a:t>
            </a:r>
            <a:r>
              <a:rPr lang="en-US" sz="6000" dirty="0" smtClean="0">
                <a:solidFill>
                  <a:schemeClr val="bg1"/>
                </a:solidFill>
                <a:latin typeface="Trebuchet MS" pitchFamily="34" charset="0"/>
                <a:ea typeface="Trebuchet MS" charset="0"/>
                <a:cs typeface="Georgia"/>
              </a:rPr>
              <a:t>REALIZING UB 2020</a:t>
            </a:r>
          </a:p>
        </p:txBody>
      </p:sp>
      <p:sp>
        <p:nvSpPr>
          <p:cNvPr id="4" name="Rectangle 3"/>
          <p:cNvSpPr/>
          <p:nvPr/>
        </p:nvSpPr>
        <p:spPr>
          <a:xfrm>
            <a:off x="1" y="3756493"/>
            <a:ext cx="9144000" cy="2616101"/>
          </a:xfrm>
          <a:prstGeom prst="rect">
            <a:avLst/>
          </a:prstGeom>
        </p:spPr>
        <p:txBody>
          <a:bodyPr wrap="square">
            <a:spAutoFit/>
          </a:bodyPr>
          <a:lstStyle/>
          <a:p>
            <a:pPr algn="ctr"/>
            <a:r>
              <a:rPr lang="en-US" sz="4800" dirty="0" smtClean="0">
                <a:solidFill>
                  <a:schemeClr val="bg1"/>
                </a:solidFill>
                <a:latin typeface="Georgia" pitchFamily="18" charset="0"/>
                <a:ea typeface="Georgia" charset="0"/>
                <a:cs typeface="Trebuchet MS"/>
              </a:rPr>
              <a:t> </a:t>
            </a:r>
            <a:r>
              <a:rPr lang="en-US" sz="5400" dirty="0" smtClean="0">
                <a:solidFill>
                  <a:schemeClr val="bg1"/>
                </a:solidFill>
                <a:latin typeface="Georgia" pitchFamily="18" charset="0"/>
                <a:ea typeface="Georgia" charset="0"/>
                <a:cs typeface="Trebuchet MS"/>
              </a:rPr>
              <a:t> </a:t>
            </a:r>
          </a:p>
          <a:p>
            <a:endParaRPr lang="en-US" sz="3400" b="1" dirty="0" smtClean="0">
              <a:solidFill>
                <a:schemeClr val="bg1"/>
              </a:solidFill>
              <a:latin typeface="Trebuchet MS"/>
              <a:ea typeface="Georgia" charset="0"/>
              <a:cs typeface="Trebuchet MS"/>
            </a:endParaRPr>
          </a:p>
          <a:p>
            <a:pPr algn="ctr"/>
            <a:r>
              <a:rPr lang="en-US" sz="3200" dirty="0" smtClean="0">
                <a:solidFill>
                  <a:srgbClr val="E59319"/>
                </a:solidFill>
                <a:latin typeface="Georgia" pitchFamily="18" charset="0"/>
                <a:ea typeface="Georgia" charset="0"/>
                <a:cs typeface="Trebuchet MS"/>
              </a:rPr>
              <a:t>Remarks to the Voting Faculty</a:t>
            </a:r>
            <a:r>
              <a:rPr lang="en-US" sz="3200" dirty="0" smtClean="0">
                <a:solidFill>
                  <a:srgbClr val="E59319"/>
                </a:solidFill>
                <a:latin typeface="Trebuchet MS"/>
                <a:ea typeface="Georgia" charset="0"/>
                <a:cs typeface="Trebuchet MS"/>
              </a:rPr>
              <a:t> </a:t>
            </a:r>
          </a:p>
          <a:p>
            <a:pPr algn="r"/>
            <a:r>
              <a:rPr lang="en-US" sz="2200" dirty="0" smtClean="0">
                <a:solidFill>
                  <a:schemeClr val="bg1"/>
                </a:solidFill>
                <a:latin typeface="Georgia" pitchFamily="18" charset="0"/>
                <a:ea typeface="Georgia" charset="0"/>
                <a:cs typeface="Trebuchet MS"/>
              </a:rPr>
              <a:t>                        									</a:t>
            </a:r>
            <a:r>
              <a:rPr lang="en-US" sz="2200" dirty="0" smtClean="0">
                <a:solidFill>
                  <a:srgbClr val="E59319"/>
                </a:solidFill>
                <a:latin typeface="Georgia" pitchFamily="18" charset="0"/>
                <a:ea typeface="Georgia" charset="0"/>
                <a:cs typeface="Trebuchet MS"/>
              </a:rPr>
              <a:t>														</a:t>
            </a:r>
            <a:r>
              <a:rPr lang="en-US" sz="2200" dirty="0" smtClean="0">
                <a:solidFill>
                  <a:schemeClr val="bg1"/>
                </a:solidFill>
                <a:latin typeface="Georgia" pitchFamily="18" charset="0"/>
                <a:ea typeface="Georgia" charset="0"/>
                <a:cs typeface="Trebuchet MS"/>
              </a:rPr>
              <a:t>   </a:t>
            </a:r>
            <a:r>
              <a:rPr lang="en-US" sz="2200" dirty="0" smtClean="0">
                <a:solidFill>
                  <a:schemeClr val="bg1">
                    <a:lumMod val="65000"/>
                  </a:schemeClr>
                </a:solidFill>
                <a:latin typeface="Georgia" pitchFamily="18" charset="0"/>
                <a:ea typeface="Georgia" charset="0"/>
                <a:cs typeface="Trebuchet MS"/>
              </a:rPr>
              <a:t>February </a:t>
            </a:r>
            <a:r>
              <a:rPr lang="en-US" sz="2200" dirty="0">
                <a:solidFill>
                  <a:schemeClr val="bg1">
                    <a:lumMod val="65000"/>
                  </a:schemeClr>
                </a:solidFill>
                <a:latin typeface="Georgia" pitchFamily="18" charset="0"/>
                <a:ea typeface="Georgia" charset="0"/>
                <a:cs typeface="Trebuchet MS"/>
              </a:rPr>
              <a:t>5</a:t>
            </a:r>
            <a:r>
              <a:rPr lang="en-US" sz="2200" dirty="0" smtClean="0">
                <a:solidFill>
                  <a:schemeClr val="bg1">
                    <a:lumMod val="65000"/>
                  </a:schemeClr>
                </a:solidFill>
                <a:latin typeface="Georgia" pitchFamily="18" charset="0"/>
                <a:ea typeface="Georgia" charset="0"/>
                <a:cs typeface="Trebuchet MS"/>
              </a:rPr>
              <a:t>, 2013   </a:t>
            </a:r>
            <a:endParaRPr lang="en-US" sz="2200" dirty="0">
              <a:solidFill>
                <a:schemeClr val="bg1">
                  <a:lumMod val="65000"/>
                </a:schemeClr>
              </a:solidFill>
              <a:latin typeface="Georgia" pitchFamily="18" charset="0"/>
              <a:ea typeface="Georgia" charset="0"/>
              <a:cs typeface="Trebuchet MS"/>
            </a:endParaRPr>
          </a:p>
        </p:txBody>
      </p:sp>
    </p:spTree>
    <p:extLst>
      <p:ext uri="{BB962C8B-B14F-4D97-AF65-F5344CB8AC3E}">
        <p14:creationId xmlns:p14="http://schemas.microsoft.com/office/powerpoint/2010/main" val="1207646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KL_7484.jpg"/>
          <p:cNvPicPr>
            <a:picLocks noChangeAspect="1"/>
          </p:cNvPicPr>
          <p:nvPr/>
        </p:nvPicPr>
        <p:blipFill>
          <a:blip r:embed="rId3"/>
          <a:stretch>
            <a:fillRect/>
          </a:stretch>
        </p:blipFill>
        <p:spPr>
          <a:xfrm>
            <a:off x="1" y="684921"/>
            <a:ext cx="9143998" cy="6103619"/>
          </a:xfrm>
          <a:prstGeom prst="rect">
            <a:avLst/>
          </a:prstGeom>
        </p:spPr>
      </p:pic>
    </p:spTree>
    <p:extLst>
      <p:ext uri="{BB962C8B-B14F-4D97-AF65-F5344CB8AC3E}">
        <p14:creationId xmlns:p14="http://schemas.microsoft.com/office/powerpoint/2010/main" val="9972226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22" r="-7322"/>
          <a:stretch/>
        </p:blipFill>
        <p:spPr bwMode="auto">
          <a:xfrm>
            <a:off x="-674914" y="568234"/>
            <a:ext cx="10482945" cy="628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623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xmlns:mv="urn:schemas-microsoft-com:mac:vml">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dkl_779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603250"/>
            <a:ext cx="9153525"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681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752600"/>
            <a:ext cx="8112449" cy="1661993"/>
          </a:xfrm>
          <a:prstGeom prst="rect">
            <a:avLst/>
          </a:prstGeom>
        </p:spPr>
        <p:txBody>
          <a:bodyPr wrap="square">
            <a:spAutoFit/>
          </a:bodyPr>
          <a:lstStyle/>
          <a:p>
            <a:pPr>
              <a:lnSpc>
                <a:spcPct val="150000"/>
              </a:lnSpc>
            </a:pPr>
            <a:r>
              <a:rPr lang="en-US" sz="4000" b="1" dirty="0" smtClean="0">
                <a:solidFill>
                  <a:srgbClr val="E59319"/>
                </a:solidFill>
                <a:latin typeface="Georgia"/>
                <a:ea typeface="Trebuchet MS" charset="0"/>
                <a:cs typeface="Georgia"/>
              </a:rPr>
              <a:t>Realizing UB 2020: </a:t>
            </a:r>
          </a:p>
          <a:p>
            <a:pPr>
              <a:lnSpc>
                <a:spcPct val="150000"/>
              </a:lnSpc>
            </a:pPr>
            <a:r>
              <a:rPr lang="en-US" sz="2800" b="1" dirty="0" smtClean="0">
                <a:solidFill>
                  <a:schemeClr val="bg1">
                    <a:lumMod val="85000"/>
                  </a:schemeClr>
                </a:solidFill>
                <a:latin typeface="Georgia"/>
                <a:ea typeface="Trebuchet MS" charset="0"/>
                <a:cs typeface="Georgia"/>
              </a:rPr>
              <a:t>Priorities for Sustaining Our Momentum</a:t>
            </a:r>
          </a:p>
        </p:txBody>
      </p:sp>
      <p:sp>
        <p:nvSpPr>
          <p:cNvPr id="4" name="Rectangle 3"/>
          <p:cNvSpPr/>
          <p:nvPr/>
        </p:nvSpPr>
        <p:spPr>
          <a:xfrm>
            <a:off x="1018672" y="3756494"/>
            <a:ext cx="8125327" cy="2816156"/>
          </a:xfrm>
          <a:prstGeom prst="rect">
            <a:avLst/>
          </a:prstGeom>
        </p:spPr>
        <p:txBody>
          <a:bodyPr wrap="square">
            <a:spAutoFit/>
          </a:bodyPr>
          <a:lstStyle/>
          <a:p>
            <a:pPr>
              <a:lnSpc>
                <a:spcPct val="150000"/>
              </a:lnSpc>
              <a:buFont typeface="Arial" pitchFamily="34" charset="0"/>
              <a:buChar char="•"/>
            </a:pPr>
            <a:r>
              <a:rPr lang="en-US" sz="2200" b="1" dirty="0">
                <a:solidFill>
                  <a:schemeClr val="bg1"/>
                </a:solidFill>
                <a:latin typeface="Trebuchet MS" pitchFamily="34" charset="0"/>
                <a:ea typeface="Georgia" charset="0"/>
                <a:cs typeface="Trebuchet MS"/>
              </a:rPr>
              <a:t>  </a:t>
            </a:r>
            <a:r>
              <a:rPr lang="en-US" sz="2200" b="1" dirty="0" smtClean="0">
                <a:solidFill>
                  <a:schemeClr val="bg1"/>
                </a:solidFill>
                <a:latin typeface="Trebuchet MS" pitchFamily="34" charset="0"/>
                <a:ea typeface="Georgia" charset="0"/>
                <a:cs typeface="Trebuchet MS"/>
              </a:rPr>
              <a:t>  </a:t>
            </a:r>
            <a:r>
              <a:rPr lang="en-US" sz="2400" b="1" dirty="0" smtClean="0">
                <a:solidFill>
                  <a:schemeClr val="bg1"/>
                </a:solidFill>
                <a:latin typeface="Trebuchet MS" pitchFamily="34" charset="0"/>
                <a:ea typeface="Georgia" charset="0"/>
                <a:cs typeface="Trebuchet MS"/>
              </a:rPr>
              <a:t>Ten-year </a:t>
            </a:r>
            <a:r>
              <a:rPr lang="en-US" sz="2400" b="1" dirty="0">
                <a:solidFill>
                  <a:schemeClr val="bg1"/>
                </a:solidFill>
                <a:latin typeface="Trebuchet MS" pitchFamily="34" charset="0"/>
                <a:ea typeface="Georgia" charset="0"/>
                <a:cs typeface="Trebuchet MS"/>
              </a:rPr>
              <a:t>capital </a:t>
            </a:r>
            <a:r>
              <a:rPr lang="en-US" sz="2400" b="1" dirty="0" smtClean="0">
                <a:solidFill>
                  <a:schemeClr val="bg1"/>
                </a:solidFill>
                <a:latin typeface="Trebuchet MS" pitchFamily="34" charset="0"/>
                <a:ea typeface="Georgia" charset="0"/>
                <a:cs typeface="Trebuchet MS"/>
              </a:rPr>
              <a:t>plan</a:t>
            </a:r>
          </a:p>
          <a:p>
            <a:pPr>
              <a:lnSpc>
                <a:spcPct val="150000"/>
              </a:lnSpc>
            </a:pPr>
            <a:endParaRPr lang="en-US" sz="2400" b="1" dirty="0" smtClean="0">
              <a:solidFill>
                <a:schemeClr val="bg1"/>
              </a:solidFill>
              <a:latin typeface="Trebuchet MS" pitchFamily="34" charset="0"/>
              <a:ea typeface="Georgia" charset="0"/>
              <a:cs typeface="Trebuchet MS"/>
            </a:endParaRPr>
          </a:p>
          <a:p>
            <a:pPr>
              <a:lnSpc>
                <a:spcPct val="150000"/>
              </a:lnSpc>
              <a:buFont typeface="Arial" pitchFamily="34" charset="0"/>
              <a:buChar char="•"/>
            </a:pPr>
            <a:r>
              <a:rPr lang="en-US" sz="2400" b="1" dirty="0" smtClean="0">
                <a:solidFill>
                  <a:schemeClr val="bg1"/>
                </a:solidFill>
                <a:latin typeface="Trebuchet MS" pitchFamily="34" charset="0"/>
                <a:ea typeface="Georgia" charset="0"/>
                <a:cs typeface="Trebuchet MS"/>
              </a:rPr>
              <a:t>    Capital and operational support </a:t>
            </a:r>
          </a:p>
          <a:p>
            <a:pPr>
              <a:lnSpc>
                <a:spcPct val="150000"/>
              </a:lnSpc>
            </a:pPr>
            <a:r>
              <a:rPr lang="en-US" sz="2200" b="1" i="1" dirty="0" smtClean="0">
                <a:solidFill>
                  <a:schemeClr val="bg1"/>
                </a:solidFill>
                <a:latin typeface="Trebuchet MS" pitchFamily="34" charset="0"/>
                <a:ea typeface="Georgia" charset="0"/>
                <a:cs typeface="Trebuchet MS"/>
              </a:rPr>
              <a:t>(e.g. NYS Center of Excellence in Materials Informatics)</a:t>
            </a:r>
          </a:p>
          <a:p>
            <a:pPr>
              <a:lnSpc>
                <a:spcPct val="150000"/>
              </a:lnSpc>
            </a:pPr>
            <a:endParaRPr lang="en-US" sz="2400" b="1" dirty="0" smtClean="0">
              <a:solidFill>
                <a:schemeClr val="bg1"/>
              </a:solidFill>
              <a:latin typeface="Trebuchet MS" pitchFamily="34" charset="0"/>
              <a:ea typeface="Georgia" charset="0"/>
              <a:cs typeface="Trebuchet MS"/>
            </a:endParaRPr>
          </a:p>
        </p:txBody>
      </p:sp>
    </p:spTree>
    <p:extLst>
      <p:ext uri="{BB962C8B-B14F-4D97-AF65-F5344CB8AC3E}">
        <p14:creationId xmlns:p14="http://schemas.microsoft.com/office/powerpoint/2010/main" val="3495188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618" y="1595426"/>
            <a:ext cx="8112449" cy="1307730"/>
          </a:xfrm>
          <a:prstGeom prst="rect">
            <a:avLst/>
          </a:prstGeom>
        </p:spPr>
        <p:txBody>
          <a:bodyPr wrap="square">
            <a:spAutoFit/>
          </a:bodyPr>
          <a:lstStyle/>
          <a:p>
            <a:pPr>
              <a:lnSpc>
                <a:spcPct val="150000"/>
              </a:lnSpc>
            </a:pPr>
            <a:r>
              <a:rPr lang="en-US" sz="6000" dirty="0" smtClean="0">
                <a:solidFill>
                  <a:schemeClr val="bg1">
                    <a:lumMod val="65000"/>
                  </a:schemeClr>
                </a:solidFill>
                <a:latin typeface="Trebuchet MS" pitchFamily="34" charset="0"/>
                <a:ea typeface="Trebuchet MS" charset="0"/>
                <a:cs typeface="Georgia"/>
              </a:rPr>
              <a:t>  </a:t>
            </a:r>
            <a:r>
              <a:rPr lang="en-US" sz="6000" dirty="0" smtClean="0">
                <a:solidFill>
                  <a:schemeClr val="bg1"/>
                </a:solidFill>
                <a:latin typeface="Trebuchet MS" pitchFamily="34" charset="0"/>
                <a:ea typeface="Trebuchet MS" charset="0"/>
                <a:cs typeface="Georgia"/>
              </a:rPr>
              <a:t>REALIZING UB 2020</a:t>
            </a:r>
          </a:p>
        </p:txBody>
      </p:sp>
      <p:sp>
        <p:nvSpPr>
          <p:cNvPr id="4" name="Rectangle 3"/>
          <p:cNvSpPr/>
          <p:nvPr/>
        </p:nvSpPr>
        <p:spPr>
          <a:xfrm>
            <a:off x="1" y="3756493"/>
            <a:ext cx="9144000" cy="2616101"/>
          </a:xfrm>
          <a:prstGeom prst="rect">
            <a:avLst/>
          </a:prstGeom>
        </p:spPr>
        <p:txBody>
          <a:bodyPr wrap="square">
            <a:spAutoFit/>
          </a:bodyPr>
          <a:lstStyle/>
          <a:p>
            <a:pPr algn="ctr"/>
            <a:r>
              <a:rPr lang="en-US" sz="4800" dirty="0" smtClean="0">
                <a:solidFill>
                  <a:schemeClr val="bg1"/>
                </a:solidFill>
                <a:latin typeface="Georgia" pitchFamily="18" charset="0"/>
                <a:ea typeface="Georgia" charset="0"/>
                <a:cs typeface="Trebuchet MS"/>
              </a:rPr>
              <a:t> </a:t>
            </a:r>
            <a:r>
              <a:rPr lang="en-US" sz="5400" dirty="0" smtClean="0">
                <a:solidFill>
                  <a:schemeClr val="bg1"/>
                </a:solidFill>
                <a:latin typeface="Georgia" pitchFamily="18" charset="0"/>
                <a:ea typeface="Georgia" charset="0"/>
                <a:cs typeface="Trebuchet MS"/>
              </a:rPr>
              <a:t> </a:t>
            </a:r>
          </a:p>
          <a:p>
            <a:endParaRPr lang="en-US" sz="3400" b="1" dirty="0" smtClean="0">
              <a:solidFill>
                <a:schemeClr val="bg1"/>
              </a:solidFill>
              <a:latin typeface="Trebuchet MS"/>
              <a:ea typeface="Georgia" charset="0"/>
              <a:cs typeface="Trebuchet MS"/>
            </a:endParaRPr>
          </a:p>
          <a:p>
            <a:pPr algn="ctr"/>
            <a:r>
              <a:rPr lang="en-US" sz="3200" dirty="0" smtClean="0">
                <a:solidFill>
                  <a:srgbClr val="E59319"/>
                </a:solidFill>
                <a:latin typeface="Georgia" pitchFamily="18" charset="0"/>
                <a:ea typeface="Georgia" charset="0"/>
                <a:cs typeface="Trebuchet MS"/>
              </a:rPr>
              <a:t>Remarks to the Voting Faculty</a:t>
            </a:r>
            <a:r>
              <a:rPr lang="en-US" sz="3200" dirty="0" smtClean="0">
                <a:solidFill>
                  <a:srgbClr val="E59319"/>
                </a:solidFill>
                <a:latin typeface="Trebuchet MS"/>
                <a:ea typeface="Georgia" charset="0"/>
                <a:cs typeface="Trebuchet MS"/>
              </a:rPr>
              <a:t> </a:t>
            </a:r>
          </a:p>
          <a:p>
            <a:pPr algn="r"/>
            <a:r>
              <a:rPr lang="en-US" sz="2200" dirty="0" smtClean="0">
                <a:solidFill>
                  <a:schemeClr val="bg1"/>
                </a:solidFill>
                <a:latin typeface="Georgia" pitchFamily="18" charset="0"/>
                <a:ea typeface="Georgia" charset="0"/>
                <a:cs typeface="Trebuchet MS"/>
              </a:rPr>
              <a:t>                        									</a:t>
            </a:r>
            <a:r>
              <a:rPr lang="en-US" sz="2200" dirty="0" smtClean="0">
                <a:solidFill>
                  <a:srgbClr val="E59319"/>
                </a:solidFill>
                <a:latin typeface="Georgia" pitchFamily="18" charset="0"/>
                <a:ea typeface="Georgia" charset="0"/>
                <a:cs typeface="Trebuchet MS"/>
              </a:rPr>
              <a:t>														</a:t>
            </a:r>
            <a:r>
              <a:rPr lang="en-US" sz="2200" smtClean="0">
                <a:solidFill>
                  <a:schemeClr val="bg1"/>
                </a:solidFill>
                <a:latin typeface="Georgia" pitchFamily="18" charset="0"/>
                <a:ea typeface="Georgia" charset="0"/>
                <a:cs typeface="Trebuchet MS"/>
              </a:rPr>
              <a:t>   </a:t>
            </a:r>
            <a:r>
              <a:rPr lang="en-US" sz="2200" smtClean="0">
                <a:solidFill>
                  <a:schemeClr val="bg1">
                    <a:lumMod val="65000"/>
                  </a:schemeClr>
                </a:solidFill>
                <a:latin typeface="Georgia" pitchFamily="18" charset="0"/>
                <a:ea typeface="Georgia" charset="0"/>
                <a:cs typeface="Trebuchet MS"/>
              </a:rPr>
              <a:t>February 5, </a:t>
            </a:r>
            <a:r>
              <a:rPr lang="en-US" sz="2200" dirty="0" smtClean="0">
                <a:solidFill>
                  <a:schemeClr val="bg1">
                    <a:lumMod val="65000"/>
                  </a:schemeClr>
                </a:solidFill>
                <a:latin typeface="Georgia" pitchFamily="18" charset="0"/>
                <a:ea typeface="Georgia" charset="0"/>
                <a:cs typeface="Trebuchet MS"/>
              </a:rPr>
              <a:t>2013   </a:t>
            </a:r>
            <a:endParaRPr lang="en-US" sz="2200" dirty="0">
              <a:solidFill>
                <a:schemeClr val="bg1">
                  <a:lumMod val="65000"/>
                </a:schemeClr>
              </a:solidFill>
              <a:latin typeface="Georgia" pitchFamily="18" charset="0"/>
              <a:ea typeface="Georgia" charset="0"/>
              <a:cs typeface="Trebuchet MS"/>
            </a:endParaRPr>
          </a:p>
        </p:txBody>
      </p:sp>
    </p:spTree>
    <p:extLst>
      <p:ext uri="{BB962C8B-B14F-4D97-AF65-F5344CB8AC3E}">
        <p14:creationId xmlns:p14="http://schemas.microsoft.com/office/powerpoint/2010/main" val="247097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678815"/>
            <a:ext cx="9144000" cy="610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334780"/>
            <a:ext cx="9144000" cy="523220"/>
          </a:xfrm>
          <a:prstGeom prst="rect">
            <a:avLst/>
          </a:prstGeom>
          <a:solidFill>
            <a:srgbClr val="00133A"/>
          </a:solidFill>
        </p:spPr>
        <p:txBody>
          <a:bodyPr wrap="square" rtlCol="0">
            <a:spAutoFit/>
          </a:bodyPr>
          <a:lstStyle/>
          <a:p>
            <a:pPr algn="ctr"/>
            <a:r>
              <a:rPr lang="en-US" sz="2800" b="1" dirty="0" smtClean="0">
                <a:solidFill>
                  <a:schemeClr val="bg1"/>
                </a:solidFill>
                <a:latin typeface="Trebuchet MS" pitchFamily="34" charset="0"/>
              </a:rPr>
              <a:t>UB’s Vision: Distinctive, renowned, impactful </a:t>
            </a:r>
            <a:endParaRPr lang="en-US" sz="2800" b="1" dirty="0">
              <a:solidFill>
                <a:schemeClr val="bg1"/>
              </a:solidFill>
              <a:latin typeface="Trebuchet MS" pitchFamily="34" charset="0"/>
            </a:endParaRPr>
          </a:p>
        </p:txBody>
      </p:sp>
    </p:spTree>
    <p:extLst>
      <p:ext uri="{BB962C8B-B14F-4D97-AF65-F5344CB8AC3E}">
        <p14:creationId xmlns:p14="http://schemas.microsoft.com/office/powerpoint/2010/main" val="2588317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823" y="1844680"/>
            <a:ext cx="8112449" cy="1826910"/>
          </a:xfrm>
          <a:prstGeom prst="rect">
            <a:avLst/>
          </a:prstGeom>
        </p:spPr>
        <p:txBody>
          <a:bodyPr wrap="square">
            <a:spAutoFit/>
          </a:bodyPr>
          <a:lstStyle/>
          <a:p>
            <a:pPr>
              <a:lnSpc>
                <a:spcPct val="150000"/>
              </a:lnSpc>
            </a:pPr>
            <a:r>
              <a:rPr lang="en-US" sz="4000" b="1" dirty="0" smtClean="0">
                <a:solidFill>
                  <a:srgbClr val="E59319"/>
                </a:solidFill>
                <a:latin typeface="Georgia"/>
                <a:ea typeface="Trebuchet MS" charset="0"/>
                <a:cs typeface="Georgia"/>
              </a:rPr>
              <a:t>Realizing UB 202o: </a:t>
            </a:r>
          </a:p>
          <a:p>
            <a:pPr>
              <a:lnSpc>
                <a:spcPct val="150000"/>
              </a:lnSpc>
            </a:pPr>
            <a:r>
              <a:rPr lang="en-US" sz="4000" b="1" dirty="0" smtClean="0">
                <a:solidFill>
                  <a:srgbClr val="E59319"/>
                </a:solidFill>
                <a:latin typeface="Georgia"/>
                <a:ea typeface="Trebuchet MS" charset="0"/>
                <a:cs typeface="Georgia"/>
              </a:rPr>
              <a:t>Key Principles </a:t>
            </a:r>
          </a:p>
        </p:txBody>
      </p:sp>
      <p:sp>
        <p:nvSpPr>
          <p:cNvPr id="4" name="Rectangle 3"/>
          <p:cNvSpPr/>
          <p:nvPr/>
        </p:nvSpPr>
        <p:spPr>
          <a:xfrm>
            <a:off x="1018672" y="3756494"/>
            <a:ext cx="8125327" cy="2092881"/>
          </a:xfrm>
          <a:prstGeom prst="rect">
            <a:avLst/>
          </a:prstGeom>
        </p:spPr>
        <p:txBody>
          <a:bodyPr wrap="square">
            <a:spAutoFit/>
          </a:bodyPr>
          <a:lstStyle/>
          <a:p>
            <a:r>
              <a:rPr lang="en-US" sz="2200" b="1" dirty="0" smtClean="0">
                <a:solidFill>
                  <a:schemeClr val="bg1"/>
                </a:solidFill>
                <a:latin typeface="Trebuchet MS" pitchFamily="34" charset="0"/>
                <a:ea typeface="Georgia" charset="0"/>
                <a:cs typeface="Trebuchet MS"/>
              </a:rPr>
              <a:t>   </a:t>
            </a:r>
          </a:p>
          <a:p>
            <a:pPr>
              <a:buFont typeface="Arial" pitchFamily="34" charset="0"/>
              <a:buChar char="•"/>
            </a:pPr>
            <a:r>
              <a:rPr lang="en-US" sz="2800" b="1" dirty="0" smtClean="0">
                <a:solidFill>
                  <a:schemeClr val="bg1"/>
                </a:solidFill>
                <a:latin typeface="Trebuchet MS" pitchFamily="34" charset="0"/>
                <a:ea typeface="Georgia" charset="0"/>
                <a:cs typeface="Trebuchet MS"/>
              </a:rPr>
              <a:t>  </a:t>
            </a:r>
            <a:r>
              <a:rPr lang="en-US" sz="3600" b="1" dirty="0" smtClean="0">
                <a:solidFill>
                  <a:schemeClr val="bg1"/>
                </a:solidFill>
                <a:latin typeface="Trebuchet MS" pitchFamily="34" charset="0"/>
                <a:ea typeface="Georgia" charset="0"/>
                <a:cs typeface="Trebuchet MS"/>
              </a:rPr>
              <a:t>Distinctiveness</a:t>
            </a:r>
          </a:p>
          <a:p>
            <a:pPr>
              <a:buFont typeface="Arial" pitchFamily="34" charset="0"/>
              <a:buChar char="•"/>
            </a:pPr>
            <a:r>
              <a:rPr lang="en-US" sz="3600" b="1" dirty="0">
                <a:solidFill>
                  <a:schemeClr val="bg1"/>
                </a:solidFill>
                <a:latin typeface="Trebuchet MS" pitchFamily="34" charset="0"/>
                <a:ea typeface="Georgia" charset="0"/>
                <a:cs typeface="Trebuchet MS"/>
              </a:rPr>
              <a:t> </a:t>
            </a:r>
            <a:r>
              <a:rPr lang="en-US" sz="3600" b="1" dirty="0" smtClean="0">
                <a:solidFill>
                  <a:schemeClr val="bg1"/>
                </a:solidFill>
                <a:latin typeface="Trebuchet MS" pitchFamily="34" charset="0"/>
                <a:ea typeface="Georgia" charset="0"/>
                <a:cs typeface="Trebuchet MS"/>
              </a:rPr>
              <a:t>Relevance</a:t>
            </a:r>
          </a:p>
          <a:p>
            <a:pPr>
              <a:buFont typeface="Arial" pitchFamily="34" charset="0"/>
              <a:buChar char="•"/>
            </a:pPr>
            <a:r>
              <a:rPr lang="en-US" sz="3600" b="1" dirty="0">
                <a:solidFill>
                  <a:schemeClr val="bg1"/>
                </a:solidFill>
                <a:latin typeface="Trebuchet MS" pitchFamily="34" charset="0"/>
                <a:ea typeface="Georgia" charset="0"/>
                <a:cs typeface="Trebuchet MS"/>
              </a:rPr>
              <a:t> </a:t>
            </a:r>
            <a:r>
              <a:rPr lang="en-US" sz="3600" b="1" dirty="0" smtClean="0">
                <a:solidFill>
                  <a:schemeClr val="bg1"/>
                </a:solidFill>
                <a:latin typeface="Trebuchet MS" pitchFamily="34" charset="0"/>
                <a:ea typeface="Georgia" charset="0"/>
                <a:cs typeface="Trebuchet MS"/>
              </a:rPr>
              <a:t>Leadership</a:t>
            </a:r>
          </a:p>
        </p:txBody>
      </p:sp>
    </p:spTree>
    <p:extLst>
      <p:ext uri="{BB962C8B-B14F-4D97-AF65-F5344CB8AC3E}">
        <p14:creationId xmlns:p14="http://schemas.microsoft.com/office/powerpoint/2010/main" val="3992882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675636"/>
            <a:ext cx="9153525" cy="610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8451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9600"/>
            <a:ext cx="9143998" cy="6173079"/>
          </a:xfrm>
          <a:prstGeom prst="rect">
            <a:avLst/>
          </a:prstGeom>
        </p:spPr>
      </p:pic>
    </p:spTree>
    <p:extLst>
      <p:ext uri="{BB962C8B-B14F-4D97-AF65-F5344CB8AC3E}">
        <p14:creationId xmlns:p14="http://schemas.microsoft.com/office/powerpoint/2010/main" val="1360511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823" y="1844680"/>
            <a:ext cx="8112449" cy="1708160"/>
          </a:xfrm>
          <a:prstGeom prst="rect">
            <a:avLst/>
          </a:prstGeom>
        </p:spPr>
        <p:txBody>
          <a:bodyPr wrap="square">
            <a:spAutoFit/>
          </a:bodyPr>
          <a:lstStyle/>
          <a:p>
            <a:pPr>
              <a:lnSpc>
                <a:spcPct val="150000"/>
              </a:lnSpc>
            </a:pPr>
            <a:r>
              <a:rPr lang="en-US" sz="4000" b="1" dirty="0" smtClean="0">
                <a:solidFill>
                  <a:srgbClr val="E59319"/>
                </a:solidFill>
                <a:latin typeface="Georgia"/>
                <a:ea typeface="Trebuchet MS" charset="0"/>
                <a:cs typeface="Georgia"/>
              </a:rPr>
              <a:t>Realizing UB 202o: </a:t>
            </a:r>
          </a:p>
          <a:p>
            <a:pPr>
              <a:lnSpc>
                <a:spcPct val="150000"/>
              </a:lnSpc>
            </a:pPr>
            <a:r>
              <a:rPr lang="en-US" sz="3000" b="1" dirty="0" smtClean="0">
                <a:solidFill>
                  <a:schemeClr val="bg1"/>
                </a:solidFill>
                <a:latin typeface="Georgia"/>
                <a:ea typeface="Trebuchet MS" charset="0"/>
                <a:cs typeface="Georgia"/>
              </a:rPr>
              <a:t>Investing in Our Faculty:</a:t>
            </a:r>
          </a:p>
        </p:txBody>
      </p:sp>
      <p:sp>
        <p:nvSpPr>
          <p:cNvPr id="4" name="Rectangle 3"/>
          <p:cNvSpPr/>
          <p:nvPr/>
        </p:nvSpPr>
        <p:spPr>
          <a:xfrm>
            <a:off x="1018672" y="3756494"/>
            <a:ext cx="8125327" cy="2677656"/>
          </a:xfrm>
          <a:prstGeom prst="rect">
            <a:avLst/>
          </a:prstGeom>
        </p:spPr>
        <p:txBody>
          <a:bodyPr wrap="square">
            <a:spAutoFit/>
          </a:bodyPr>
          <a:lstStyle/>
          <a:p>
            <a:pPr>
              <a:buFont typeface="Arial" pitchFamily="34" charset="0"/>
              <a:buChar char="•"/>
            </a:pPr>
            <a:r>
              <a:rPr lang="en-US" sz="2200" b="1" dirty="0">
                <a:solidFill>
                  <a:schemeClr val="bg1"/>
                </a:solidFill>
                <a:latin typeface="Trebuchet MS" pitchFamily="34" charset="0"/>
                <a:ea typeface="Georgia" charset="0"/>
                <a:cs typeface="Trebuchet MS"/>
              </a:rPr>
              <a:t>  </a:t>
            </a:r>
            <a:r>
              <a:rPr lang="en-US" sz="2200" b="1" dirty="0" smtClean="0">
                <a:solidFill>
                  <a:schemeClr val="bg1"/>
                </a:solidFill>
                <a:latin typeface="Trebuchet MS" pitchFamily="34" charset="0"/>
                <a:ea typeface="Georgia" charset="0"/>
                <a:cs typeface="Trebuchet MS"/>
              </a:rPr>
              <a:t>  </a:t>
            </a:r>
            <a:r>
              <a:rPr lang="en-US" sz="2800" b="1" dirty="0" smtClean="0">
                <a:solidFill>
                  <a:schemeClr val="bg1"/>
                </a:solidFill>
                <a:latin typeface="Trebuchet MS" pitchFamily="34" charset="0"/>
                <a:ea typeface="Georgia" charset="0"/>
                <a:cs typeface="Trebuchet MS"/>
              </a:rPr>
              <a:t>Growing our faculty across the disciplines</a:t>
            </a:r>
          </a:p>
          <a:p>
            <a:pPr lvl="1"/>
            <a:r>
              <a:rPr lang="en-US" sz="2800" b="1" i="1" dirty="0">
                <a:solidFill>
                  <a:srgbClr val="E59319"/>
                </a:solidFill>
                <a:latin typeface="Trebuchet MS" pitchFamily="34" charset="0"/>
                <a:ea typeface="Georgia" charset="0"/>
                <a:cs typeface="Trebuchet MS"/>
              </a:rPr>
              <a:t>+</a:t>
            </a:r>
            <a:r>
              <a:rPr lang="en-US" sz="2800" b="1" i="1" dirty="0" smtClean="0">
                <a:solidFill>
                  <a:schemeClr val="bg1"/>
                </a:solidFill>
                <a:latin typeface="Trebuchet MS" pitchFamily="34" charset="0"/>
                <a:ea typeface="Georgia" charset="0"/>
                <a:cs typeface="Trebuchet MS"/>
              </a:rPr>
              <a:t> </a:t>
            </a:r>
            <a:r>
              <a:rPr lang="en-US" sz="2800" b="1" i="1" dirty="0" smtClean="0">
                <a:solidFill>
                  <a:srgbClr val="E59319"/>
                </a:solidFill>
                <a:latin typeface="Trebuchet MS" pitchFamily="34" charset="0"/>
                <a:ea typeface="Georgia" charset="0"/>
                <a:cs typeface="Trebuchet MS"/>
              </a:rPr>
              <a:t>250 over 5 years</a:t>
            </a:r>
            <a:endParaRPr lang="en-US" sz="2800" b="1" dirty="0" smtClean="0">
              <a:solidFill>
                <a:srgbClr val="E59319"/>
              </a:solidFill>
              <a:latin typeface="Trebuchet MS" pitchFamily="34" charset="0"/>
              <a:ea typeface="Georgia" charset="0"/>
              <a:cs typeface="Trebuchet MS"/>
            </a:endParaRPr>
          </a:p>
          <a:p>
            <a:endParaRPr lang="en-US" sz="2800" b="1" dirty="0" smtClean="0">
              <a:solidFill>
                <a:schemeClr val="bg1"/>
              </a:solidFill>
              <a:latin typeface="Trebuchet MS" pitchFamily="34" charset="0"/>
              <a:ea typeface="Georgia" charset="0"/>
              <a:cs typeface="Trebuchet MS"/>
            </a:endParaRPr>
          </a:p>
          <a:p>
            <a:pPr>
              <a:buFont typeface="Arial" pitchFamily="34" charset="0"/>
              <a:buChar char="•"/>
            </a:pPr>
            <a:r>
              <a:rPr lang="en-US" sz="2800" b="1" dirty="0" smtClean="0">
                <a:solidFill>
                  <a:schemeClr val="bg1"/>
                </a:solidFill>
                <a:latin typeface="Trebuchet MS" pitchFamily="34" charset="0"/>
                <a:ea typeface="Georgia" charset="0"/>
                <a:cs typeface="Trebuchet MS"/>
              </a:rPr>
              <a:t>   Growing research expenditures </a:t>
            </a:r>
          </a:p>
          <a:p>
            <a:pPr lvl="1"/>
            <a:r>
              <a:rPr lang="en-US" sz="2800" b="1" i="1" dirty="0">
                <a:solidFill>
                  <a:srgbClr val="E59319"/>
                </a:solidFill>
                <a:latin typeface="Trebuchet MS" pitchFamily="34" charset="0"/>
                <a:ea typeface="Georgia" charset="0"/>
                <a:cs typeface="Trebuchet MS"/>
              </a:rPr>
              <a:t>+</a:t>
            </a:r>
            <a:r>
              <a:rPr lang="en-US" sz="2800" b="1" i="1" dirty="0" smtClean="0">
                <a:solidFill>
                  <a:schemeClr val="bg1"/>
                </a:solidFill>
                <a:latin typeface="Trebuchet MS" pitchFamily="34" charset="0"/>
                <a:ea typeface="Georgia" charset="0"/>
                <a:cs typeface="Trebuchet MS"/>
              </a:rPr>
              <a:t> </a:t>
            </a:r>
            <a:r>
              <a:rPr lang="en-US" sz="2800" b="1" i="1" dirty="0" smtClean="0">
                <a:solidFill>
                  <a:srgbClr val="E59319"/>
                </a:solidFill>
                <a:latin typeface="Trebuchet MS" pitchFamily="34" charset="0"/>
                <a:ea typeface="Georgia" charset="0"/>
                <a:cs typeface="Trebuchet MS"/>
              </a:rPr>
              <a:t>40% over 5 years</a:t>
            </a:r>
            <a:endParaRPr lang="en-US" sz="2800" b="1" dirty="0" smtClean="0">
              <a:solidFill>
                <a:srgbClr val="E59319"/>
              </a:solidFill>
              <a:latin typeface="Trebuchet MS" pitchFamily="34" charset="0"/>
              <a:ea typeface="Georgia" charset="0"/>
              <a:cs typeface="Trebuchet MS"/>
            </a:endParaRPr>
          </a:p>
          <a:p>
            <a:pPr>
              <a:buFont typeface="Arial" pitchFamily="34" charset="0"/>
              <a:buChar char="•"/>
            </a:pPr>
            <a:endParaRPr lang="en-US" sz="2800" b="1" dirty="0" smtClean="0">
              <a:solidFill>
                <a:schemeClr val="bg1"/>
              </a:solidFill>
              <a:latin typeface="Trebuchet MS" pitchFamily="34" charset="0"/>
              <a:ea typeface="Georgia" charset="0"/>
              <a:cs typeface="Trebuchet MS"/>
            </a:endParaRPr>
          </a:p>
        </p:txBody>
      </p:sp>
    </p:spTree>
    <p:extLst>
      <p:ext uri="{BB962C8B-B14F-4D97-AF65-F5344CB8AC3E}">
        <p14:creationId xmlns:p14="http://schemas.microsoft.com/office/powerpoint/2010/main" val="121938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20338133.jpg"/>
          <p:cNvPicPr>
            <a:picLocks noChangeAspect="1"/>
          </p:cNvPicPr>
          <p:nvPr/>
        </p:nvPicPr>
        <p:blipFill>
          <a:blip r:embed="rId3" cstate="screen">
            <a:extLst>
              <a:ext uri="{28A0092B-C50C-407E-A947-70E740481C1C}">
                <a14:useLocalDpi xmlns:a14="http://schemas.microsoft.com/office/drawing/2010/main"/>
              </a:ext>
            </a:extLst>
          </a:blip>
          <a:srcRect r="-2428"/>
          <a:stretch>
            <a:fillRect/>
          </a:stretch>
        </p:blipFill>
        <p:spPr bwMode="auto">
          <a:xfrm>
            <a:off x="0" y="590550"/>
            <a:ext cx="93662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752600"/>
            <a:ext cx="8112449" cy="903581"/>
          </a:xfrm>
          <a:prstGeom prst="rect">
            <a:avLst/>
          </a:prstGeom>
        </p:spPr>
        <p:txBody>
          <a:bodyPr wrap="square">
            <a:spAutoFit/>
          </a:bodyPr>
          <a:lstStyle/>
          <a:p>
            <a:pPr>
              <a:lnSpc>
                <a:spcPct val="150000"/>
              </a:lnSpc>
            </a:pPr>
            <a:r>
              <a:rPr lang="en-US" sz="4000" b="1" dirty="0" smtClean="0">
                <a:solidFill>
                  <a:srgbClr val="E59319"/>
                </a:solidFill>
                <a:latin typeface="Georgia"/>
                <a:ea typeface="Trebuchet MS" charset="0"/>
                <a:cs typeface="Georgia"/>
              </a:rPr>
              <a:t>Investing </a:t>
            </a:r>
            <a:r>
              <a:rPr lang="en-US" sz="4000" b="1" dirty="0">
                <a:solidFill>
                  <a:srgbClr val="E59319"/>
                </a:solidFill>
                <a:latin typeface="Georgia"/>
                <a:ea typeface="Trebuchet MS" charset="0"/>
                <a:cs typeface="Georgia"/>
              </a:rPr>
              <a:t>in Our Students:</a:t>
            </a:r>
          </a:p>
        </p:txBody>
      </p:sp>
      <p:sp>
        <p:nvSpPr>
          <p:cNvPr id="4" name="Rectangle 3"/>
          <p:cNvSpPr/>
          <p:nvPr/>
        </p:nvSpPr>
        <p:spPr>
          <a:xfrm>
            <a:off x="1018672" y="3756494"/>
            <a:ext cx="8125327" cy="2677656"/>
          </a:xfrm>
          <a:prstGeom prst="rect">
            <a:avLst/>
          </a:prstGeom>
        </p:spPr>
        <p:txBody>
          <a:bodyPr wrap="square">
            <a:spAutoFit/>
          </a:bodyPr>
          <a:lstStyle/>
          <a:p>
            <a:pPr>
              <a:buFont typeface="Arial" pitchFamily="34" charset="0"/>
              <a:buChar char="•"/>
            </a:pPr>
            <a:r>
              <a:rPr lang="en-US" sz="2200" b="1" dirty="0">
                <a:solidFill>
                  <a:schemeClr val="bg1"/>
                </a:solidFill>
                <a:latin typeface="Trebuchet MS" pitchFamily="34" charset="0"/>
                <a:ea typeface="Georgia" charset="0"/>
                <a:cs typeface="Trebuchet MS"/>
              </a:rPr>
              <a:t>  </a:t>
            </a:r>
            <a:r>
              <a:rPr lang="en-US" sz="2200" b="1" dirty="0" smtClean="0">
                <a:solidFill>
                  <a:schemeClr val="bg1"/>
                </a:solidFill>
                <a:latin typeface="Trebuchet MS" pitchFamily="34" charset="0"/>
                <a:ea typeface="Georgia" charset="0"/>
                <a:cs typeface="Trebuchet MS"/>
              </a:rPr>
              <a:t>  </a:t>
            </a:r>
            <a:r>
              <a:rPr lang="en-US" sz="2800" b="1" dirty="0">
                <a:solidFill>
                  <a:schemeClr val="bg1"/>
                </a:solidFill>
                <a:latin typeface="Trebuchet MS" pitchFamily="34" charset="0"/>
                <a:ea typeface="Georgia" charset="0"/>
                <a:cs typeface="Trebuchet MS"/>
              </a:rPr>
              <a:t>40% of </a:t>
            </a:r>
            <a:r>
              <a:rPr lang="en-US" sz="2800" b="1" dirty="0" smtClean="0">
                <a:solidFill>
                  <a:schemeClr val="bg1"/>
                </a:solidFill>
                <a:latin typeface="Trebuchet MS" pitchFamily="34" charset="0"/>
                <a:ea typeface="Georgia" charset="0"/>
                <a:cs typeface="Trebuchet MS"/>
              </a:rPr>
              <a:t>entering class in Finish in Four</a:t>
            </a:r>
          </a:p>
          <a:p>
            <a:endParaRPr lang="en-US" sz="2800" b="1" dirty="0" smtClean="0">
              <a:solidFill>
                <a:schemeClr val="bg1"/>
              </a:solidFill>
              <a:latin typeface="Trebuchet MS" pitchFamily="34" charset="0"/>
              <a:ea typeface="Georgia" charset="0"/>
              <a:cs typeface="Trebuchet MS"/>
            </a:endParaRPr>
          </a:p>
          <a:p>
            <a:pPr>
              <a:buFont typeface="Arial" pitchFamily="34" charset="0"/>
              <a:buChar char="•"/>
            </a:pPr>
            <a:r>
              <a:rPr lang="en-US" sz="2800" b="1" dirty="0" smtClean="0">
                <a:solidFill>
                  <a:schemeClr val="bg1"/>
                </a:solidFill>
                <a:latin typeface="Trebuchet MS" pitchFamily="34" charset="0"/>
                <a:ea typeface="Georgia" charset="0"/>
                <a:cs typeface="Trebuchet MS"/>
              </a:rPr>
              <a:t>   300 new course sections this fall</a:t>
            </a:r>
          </a:p>
          <a:p>
            <a:r>
              <a:rPr lang="en-US" sz="2800" b="1" dirty="0">
                <a:solidFill>
                  <a:schemeClr val="bg1"/>
                </a:solidFill>
                <a:latin typeface="Trebuchet MS" pitchFamily="34" charset="0"/>
                <a:ea typeface="Georgia" charset="0"/>
                <a:cs typeface="Trebuchet MS"/>
              </a:rPr>
              <a:t> </a:t>
            </a:r>
            <a:r>
              <a:rPr lang="en-US" sz="2800" b="1" dirty="0" smtClean="0">
                <a:solidFill>
                  <a:schemeClr val="bg1"/>
                </a:solidFill>
                <a:latin typeface="Trebuchet MS" pitchFamily="34" charset="0"/>
                <a:ea typeface="Georgia" charset="0"/>
                <a:cs typeface="Trebuchet MS"/>
              </a:rPr>
              <a:t>  </a:t>
            </a:r>
          </a:p>
          <a:p>
            <a:pPr>
              <a:buFont typeface="Arial" pitchFamily="34" charset="0"/>
              <a:buChar char="•"/>
            </a:pPr>
            <a:r>
              <a:rPr lang="en-US" sz="2800" b="1" dirty="0" smtClean="0">
                <a:solidFill>
                  <a:schemeClr val="bg1"/>
                </a:solidFill>
                <a:latin typeface="Trebuchet MS" pitchFamily="34" charset="0"/>
                <a:ea typeface="Georgia" charset="0"/>
                <a:cs typeface="Trebuchet MS"/>
              </a:rPr>
              <a:t>   12,000 new students accommodated</a:t>
            </a:r>
          </a:p>
          <a:p>
            <a:endParaRPr lang="en-US" sz="2800" b="1" dirty="0" smtClean="0">
              <a:solidFill>
                <a:schemeClr val="bg1"/>
              </a:solidFill>
              <a:latin typeface="Trebuchet MS" pitchFamily="34" charset="0"/>
              <a:ea typeface="Georgia" charset="0"/>
              <a:cs typeface="Trebuchet MS"/>
            </a:endParaRPr>
          </a:p>
        </p:txBody>
      </p:sp>
    </p:spTree>
    <p:extLst>
      <p:ext uri="{BB962C8B-B14F-4D97-AF65-F5344CB8AC3E}">
        <p14:creationId xmlns:p14="http://schemas.microsoft.com/office/powerpoint/2010/main" val="2039703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001" y="679989"/>
            <a:ext cx="9140477" cy="610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637" y="6304002"/>
            <a:ext cx="9144000" cy="553998"/>
          </a:xfrm>
          <a:prstGeom prst="rect">
            <a:avLst/>
          </a:prstGeom>
          <a:solidFill>
            <a:srgbClr val="040337"/>
          </a:solidFill>
        </p:spPr>
        <p:txBody>
          <a:bodyPr wrap="square" rtlCol="0">
            <a:spAutoFit/>
          </a:bodyPr>
          <a:lstStyle/>
          <a:p>
            <a:pPr algn="ctr"/>
            <a:r>
              <a:rPr lang="en-US" sz="3000" b="1" dirty="0" smtClean="0">
                <a:solidFill>
                  <a:srgbClr val="E59319"/>
                </a:solidFill>
                <a:latin typeface="Georgia"/>
                <a:ea typeface="Trebuchet MS" charset="0"/>
                <a:cs typeface="Georgia"/>
              </a:rPr>
              <a:t>Creating the physical climate</a:t>
            </a:r>
            <a:endParaRPr lang="en-US" sz="3000" b="1" dirty="0">
              <a:solidFill>
                <a:srgbClr val="E59319"/>
              </a:solidFill>
              <a:latin typeface="Georgia"/>
              <a:ea typeface="Trebuchet MS" charset="0"/>
              <a:cs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mv="urn:schemas-microsoft-com:mac:vml"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8879</TotalTime>
  <Words>2677</Words>
  <Application>Microsoft Office PowerPoint</Application>
  <PresentationFormat>On-screen Show (4:3)</PresentationFormat>
  <Paragraphs>198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Georgia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 Services</dc:creator>
  <cp:lastModifiedBy>Faculty Senate</cp:lastModifiedBy>
  <cp:revision>827</cp:revision>
  <cp:lastPrinted>2013-02-04T16:53:11Z</cp:lastPrinted>
  <dcterms:created xsi:type="dcterms:W3CDTF">2012-12-29T19:26:14Z</dcterms:created>
  <dcterms:modified xsi:type="dcterms:W3CDTF">2016-07-29T15:14:56Z</dcterms:modified>
</cp:coreProperties>
</file>